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26" r:id="rId3"/>
    <p:sldId id="259" r:id="rId4"/>
    <p:sldId id="327" r:id="rId5"/>
    <p:sldId id="260" r:id="rId6"/>
    <p:sldId id="308" r:id="rId7"/>
    <p:sldId id="310" r:id="rId8"/>
    <p:sldId id="305" r:id="rId9"/>
    <p:sldId id="315" r:id="rId10"/>
    <p:sldId id="269" r:id="rId11"/>
    <p:sldId id="270" r:id="rId12"/>
    <p:sldId id="307" r:id="rId13"/>
    <p:sldId id="290" r:id="rId14"/>
    <p:sldId id="291" r:id="rId15"/>
    <p:sldId id="292" r:id="rId16"/>
    <p:sldId id="303" r:id="rId17"/>
    <p:sldId id="304" r:id="rId18"/>
    <p:sldId id="272" r:id="rId19"/>
    <p:sldId id="282" r:id="rId20"/>
    <p:sldId id="283" r:id="rId21"/>
    <p:sldId id="284" r:id="rId22"/>
    <p:sldId id="321" r:id="rId23"/>
    <p:sldId id="264" r:id="rId24"/>
    <p:sldId id="265" r:id="rId25"/>
    <p:sldId id="267" r:id="rId26"/>
    <p:sldId id="286" r:id="rId27"/>
    <p:sldId id="318" r:id="rId28"/>
    <p:sldId id="317" r:id="rId29"/>
    <p:sldId id="314" r:id="rId30"/>
    <p:sldId id="313" r:id="rId31"/>
    <p:sldId id="322" r:id="rId32"/>
    <p:sldId id="32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3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E3443-4728-0546-8C88-CFE069F8D6E6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5560F-0BCB-D449-9B4D-93DDC398E6DF}">
      <dgm:prSet phldrT="[Text]" custT="1"/>
      <dgm:spPr/>
      <dgm:t>
        <a:bodyPr/>
        <a:lstStyle/>
        <a:p>
          <a:r>
            <a:rPr lang="en-US" sz="1400" b="1" dirty="0" err="1" smtClean="0"/>
            <a:t>glutamato</a:t>
          </a:r>
          <a:r>
            <a:rPr lang="en-US" sz="1400" b="1" dirty="0" smtClean="0"/>
            <a:t>?</a:t>
          </a:r>
          <a:endParaRPr lang="en-US" sz="1400" b="1" dirty="0"/>
        </a:p>
      </dgm:t>
    </dgm:pt>
    <dgm:pt modelId="{E252E536-5F77-9344-B579-6517B28A825A}" type="parTrans" cxnId="{67F89530-6396-7A4E-86FD-13DCADAD91F0}">
      <dgm:prSet/>
      <dgm:spPr/>
      <dgm:t>
        <a:bodyPr/>
        <a:lstStyle/>
        <a:p>
          <a:endParaRPr lang="en-US"/>
        </a:p>
      </dgm:t>
    </dgm:pt>
    <dgm:pt modelId="{BD253C40-8773-9E44-A06B-FFB1947DCF49}" type="sibTrans" cxnId="{67F89530-6396-7A4E-86FD-13DCADAD91F0}">
      <dgm:prSet/>
      <dgm:spPr/>
      <dgm:t>
        <a:bodyPr/>
        <a:lstStyle/>
        <a:p>
          <a:endParaRPr lang="en-US"/>
        </a:p>
      </dgm:t>
    </dgm:pt>
    <dgm:pt modelId="{F2A06873-EFCC-FD4E-8EAB-4610BAC131AA}">
      <dgm:prSet phldrT="[Text]" custT="1"/>
      <dgm:spPr/>
      <dgm:t>
        <a:bodyPr/>
        <a:lstStyle/>
        <a:p>
          <a:r>
            <a:rPr lang="en-US" sz="1400" b="1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n-US" sz="1400" b="1" dirty="0" err="1" smtClean="0"/>
            <a:t>dopamina</a:t>
          </a:r>
          <a:endParaRPr lang="en-US" sz="1400" b="1" dirty="0" smtClean="0"/>
        </a:p>
        <a:p>
          <a:r>
            <a:rPr lang="en-US" sz="1400" b="1" dirty="0" err="1" smtClean="0">
              <a:solidFill>
                <a:srgbClr val="0000FF"/>
              </a:solidFill>
            </a:rPr>
            <a:t>distúrbios</a:t>
          </a:r>
          <a:r>
            <a:rPr lang="en-US" sz="1400" b="1" dirty="0" smtClean="0">
              <a:solidFill>
                <a:srgbClr val="0000FF"/>
              </a:solidFill>
            </a:rPr>
            <a:t> das </a:t>
          </a:r>
          <a:r>
            <a:rPr lang="en-US" sz="1400" b="1" dirty="0" err="1" smtClean="0">
              <a:solidFill>
                <a:srgbClr val="0000FF"/>
              </a:solidFill>
            </a:rPr>
            <a:t>funções</a:t>
          </a:r>
          <a:r>
            <a:rPr lang="en-US" sz="1400" b="1" dirty="0" smtClean="0">
              <a:solidFill>
                <a:srgbClr val="0000FF"/>
              </a:solidFill>
            </a:rPr>
            <a:t> </a:t>
          </a:r>
          <a:r>
            <a:rPr lang="en-US" sz="1400" b="1" dirty="0" err="1" smtClean="0">
              <a:solidFill>
                <a:srgbClr val="0000FF"/>
              </a:solidFill>
            </a:rPr>
            <a:t>executivas</a:t>
          </a:r>
          <a:endParaRPr lang="en-US" sz="1400" b="1" dirty="0">
            <a:solidFill>
              <a:srgbClr val="0000FF"/>
            </a:solidFill>
          </a:endParaRPr>
        </a:p>
      </dgm:t>
    </dgm:pt>
    <dgm:pt modelId="{ECD59022-B0DC-EC42-B2BF-15D148470201}" type="parTrans" cxnId="{D7C46FEB-A4D8-3542-98B8-19558E95F4FA}">
      <dgm:prSet/>
      <dgm:spPr/>
      <dgm:t>
        <a:bodyPr/>
        <a:lstStyle/>
        <a:p>
          <a:endParaRPr lang="en-US"/>
        </a:p>
      </dgm:t>
    </dgm:pt>
    <dgm:pt modelId="{26EB9CE8-083D-C44A-842A-869ED3DAF380}" type="sibTrans" cxnId="{D7C46FEB-A4D8-3542-98B8-19558E95F4FA}">
      <dgm:prSet/>
      <dgm:spPr/>
      <dgm:t>
        <a:bodyPr/>
        <a:lstStyle/>
        <a:p>
          <a:endParaRPr lang="en-US"/>
        </a:p>
      </dgm:t>
    </dgm:pt>
    <dgm:pt modelId="{9271F01A-6C78-5347-86C9-540B50CCF2D8}">
      <dgm:prSet phldrT="[Text]" custT="1"/>
      <dgm:spPr/>
      <dgm:t>
        <a:bodyPr/>
        <a:lstStyle/>
        <a:p>
          <a:r>
            <a:rPr lang="en-US" sz="1400" b="1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n-US" sz="1400" b="1" dirty="0" err="1" smtClean="0">
              <a:latin typeface="+mn-lt"/>
              <a:ea typeface="Wingdings"/>
              <a:cs typeface="Wingdings"/>
              <a:sym typeface="Wingdings"/>
            </a:rPr>
            <a:t>s</a:t>
          </a:r>
          <a:r>
            <a:rPr lang="en-US" sz="1400" b="1" dirty="0" err="1" smtClean="0"/>
            <a:t>erotonina</a:t>
          </a:r>
          <a:endParaRPr lang="en-US" sz="1400" b="1" dirty="0" smtClean="0"/>
        </a:p>
        <a:p>
          <a:r>
            <a:rPr lang="en-US" sz="1400" b="1" dirty="0" err="1" smtClean="0">
              <a:solidFill>
                <a:srgbClr val="0000FF"/>
              </a:solidFill>
            </a:rPr>
            <a:t>depressão</a:t>
          </a:r>
          <a:endParaRPr lang="en-US" sz="1400" b="1" dirty="0">
            <a:solidFill>
              <a:srgbClr val="0000FF"/>
            </a:solidFill>
          </a:endParaRPr>
        </a:p>
      </dgm:t>
    </dgm:pt>
    <dgm:pt modelId="{9E733D11-6484-6F45-B78A-0734C122F845}" type="parTrans" cxnId="{9E049A7E-E496-F840-90C1-346CF3D4B125}">
      <dgm:prSet/>
      <dgm:spPr/>
      <dgm:t>
        <a:bodyPr/>
        <a:lstStyle/>
        <a:p>
          <a:endParaRPr lang="en-US"/>
        </a:p>
      </dgm:t>
    </dgm:pt>
    <dgm:pt modelId="{6F86EAF7-FD92-8B45-B002-00449F2A1BF3}" type="sibTrans" cxnId="{9E049A7E-E496-F840-90C1-346CF3D4B125}">
      <dgm:prSet/>
      <dgm:spPr/>
      <dgm:t>
        <a:bodyPr/>
        <a:lstStyle/>
        <a:p>
          <a:endParaRPr lang="en-US"/>
        </a:p>
      </dgm:t>
    </dgm:pt>
    <dgm:pt modelId="{E04ACE93-5530-FA45-90F4-93A9651FE6CB}">
      <dgm:prSet phldrT="[Text]" custT="1"/>
      <dgm:spPr/>
      <dgm:t>
        <a:bodyPr/>
        <a:lstStyle/>
        <a:p>
          <a:r>
            <a:rPr lang="en-US" sz="1400" b="1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n-US" sz="1400" b="1" dirty="0" err="1" smtClean="0">
              <a:latin typeface="+mn-lt"/>
              <a:ea typeface="Wingdings"/>
              <a:cs typeface="Wingdings"/>
              <a:sym typeface="Wingdings"/>
            </a:rPr>
            <a:t>a</a:t>
          </a:r>
          <a:r>
            <a:rPr lang="en-US" sz="1400" b="1" dirty="0" err="1" smtClean="0"/>
            <a:t>cetilcolina</a:t>
          </a:r>
          <a:endParaRPr lang="en-US" sz="1400" b="1" dirty="0" smtClean="0"/>
        </a:p>
        <a:p>
          <a:r>
            <a:rPr lang="en-US" sz="1400" b="1" dirty="0" err="1" smtClean="0">
              <a:solidFill>
                <a:srgbClr val="0000FF"/>
              </a:solidFill>
            </a:rPr>
            <a:t>distúrbios</a:t>
          </a:r>
          <a:r>
            <a:rPr lang="en-US" sz="1400" b="1" dirty="0" smtClean="0">
              <a:solidFill>
                <a:srgbClr val="0000FF"/>
              </a:solidFill>
            </a:rPr>
            <a:t> da  </a:t>
          </a:r>
          <a:r>
            <a:rPr lang="en-US" sz="1400" b="1" dirty="0" err="1" smtClean="0">
              <a:solidFill>
                <a:srgbClr val="0000FF"/>
              </a:solidFill>
            </a:rPr>
            <a:t>memória</a:t>
          </a:r>
          <a:endParaRPr lang="en-US" sz="1400" b="1" dirty="0">
            <a:solidFill>
              <a:srgbClr val="0000FF"/>
            </a:solidFill>
          </a:endParaRPr>
        </a:p>
      </dgm:t>
    </dgm:pt>
    <dgm:pt modelId="{D325C19B-7310-7341-8336-4C6E702C5B02}" type="parTrans" cxnId="{30BB4866-9984-234F-889E-190424B576F7}">
      <dgm:prSet/>
      <dgm:spPr/>
      <dgm:t>
        <a:bodyPr/>
        <a:lstStyle/>
        <a:p>
          <a:endParaRPr lang="en-US"/>
        </a:p>
      </dgm:t>
    </dgm:pt>
    <dgm:pt modelId="{CCEDF46F-CB71-AD48-A185-B919491EA84E}" type="sibTrans" cxnId="{30BB4866-9984-234F-889E-190424B576F7}">
      <dgm:prSet/>
      <dgm:spPr/>
      <dgm:t>
        <a:bodyPr/>
        <a:lstStyle/>
        <a:p>
          <a:endParaRPr lang="en-US"/>
        </a:p>
      </dgm:t>
    </dgm:pt>
    <dgm:pt modelId="{516F62CC-F5B8-0F4A-A2A1-4770B902D8C9}">
      <dgm:prSet phldrT="[Text]" custT="1"/>
      <dgm:spPr/>
      <dgm:t>
        <a:bodyPr/>
        <a:lstStyle/>
        <a:p>
          <a:r>
            <a:rPr lang="en-US" sz="1400" b="1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n-US" sz="1400" b="1" dirty="0" err="1" smtClean="0"/>
            <a:t>noradrenalina</a:t>
          </a:r>
          <a:endParaRPr lang="en-US" sz="1400" b="1" dirty="0" smtClean="0"/>
        </a:p>
        <a:p>
          <a:r>
            <a:rPr lang="en-US" sz="1400" b="1" dirty="0" err="1" smtClean="0">
              <a:solidFill>
                <a:srgbClr val="0000FF"/>
              </a:solidFill>
            </a:rPr>
            <a:t>déficit</a:t>
          </a:r>
          <a:r>
            <a:rPr lang="en-US" sz="1400" b="1" dirty="0" smtClean="0">
              <a:solidFill>
                <a:srgbClr val="0000FF"/>
              </a:solidFill>
            </a:rPr>
            <a:t> de </a:t>
          </a:r>
          <a:r>
            <a:rPr lang="en-US" sz="1400" b="1" dirty="0" err="1" smtClean="0">
              <a:solidFill>
                <a:srgbClr val="0000FF"/>
              </a:solidFill>
            </a:rPr>
            <a:t>atenção</a:t>
          </a:r>
          <a:endParaRPr lang="en-US" sz="1400" b="1" dirty="0">
            <a:solidFill>
              <a:srgbClr val="0000FF"/>
            </a:solidFill>
          </a:endParaRPr>
        </a:p>
      </dgm:t>
    </dgm:pt>
    <dgm:pt modelId="{F19A1D43-3740-734C-BD3C-0BF6BA8879E8}" type="parTrans" cxnId="{002A441B-5E9D-9544-B292-E3E1BD625599}">
      <dgm:prSet/>
      <dgm:spPr/>
      <dgm:t>
        <a:bodyPr/>
        <a:lstStyle/>
        <a:p>
          <a:endParaRPr lang="en-US"/>
        </a:p>
      </dgm:t>
    </dgm:pt>
    <dgm:pt modelId="{55F0E0A0-38ED-B84B-815E-C9B2586BE292}" type="sibTrans" cxnId="{002A441B-5E9D-9544-B292-E3E1BD625599}">
      <dgm:prSet/>
      <dgm:spPr/>
      <dgm:t>
        <a:bodyPr/>
        <a:lstStyle/>
        <a:p>
          <a:endParaRPr lang="en-US"/>
        </a:p>
      </dgm:t>
    </dgm:pt>
    <dgm:pt modelId="{2F396076-A0F7-CD40-83F6-6824485FD5E6}" type="pres">
      <dgm:prSet presAssocID="{71FE3443-4728-0546-8C88-CFE069F8D6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4C810-BE5C-424B-BB2A-5093232C6E10}" type="pres">
      <dgm:prSet presAssocID="{9D95560F-0BCB-D449-9B4D-93DDC398E6DF}" presName="centerShape" presStyleLbl="node0" presStyleIdx="0" presStyleCnt="1" custScaleX="91628" custScaleY="60498"/>
      <dgm:spPr/>
      <dgm:t>
        <a:bodyPr/>
        <a:lstStyle/>
        <a:p>
          <a:endParaRPr lang="en-US"/>
        </a:p>
      </dgm:t>
    </dgm:pt>
    <dgm:pt modelId="{042B4264-9BD6-BB46-BB4A-EB191F2D0F57}" type="pres">
      <dgm:prSet presAssocID="{F2A06873-EFCC-FD4E-8EAB-4610BAC131AA}" presName="node" presStyleLbl="node1" presStyleIdx="0" presStyleCnt="4" custScaleX="188113" custScaleY="129269" custRadScaleRad="100023" custRadScaleInc="-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06EF0-2087-E743-9C64-BA5D733A3E72}" type="pres">
      <dgm:prSet presAssocID="{F2A06873-EFCC-FD4E-8EAB-4610BAC131AA}" presName="dummy" presStyleCnt="0"/>
      <dgm:spPr/>
    </dgm:pt>
    <dgm:pt modelId="{D8BA8A3C-1B62-7649-A8CF-C645AB367CCF}" type="pres">
      <dgm:prSet presAssocID="{26EB9CE8-083D-C44A-842A-869ED3DAF38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1DCE348-F7CD-FF4F-96B3-0CCCEDB3A6B5}" type="pres">
      <dgm:prSet presAssocID="{9271F01A-6C78-5347-86C9-540B50CCF2D8}" presName="node" presStyleLbl="node1" presStyleIdx="1" presStyleCnt="4" custScaleX="187183" custScaleY="120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88D8E-8C96-8248-8E97-6CFA729FD557}" type="pres">
      <dgm:prSet presAssocID="{9271F01A-6C78-5347-86C9-540B50CCF2D8}" presName="dummy" presStyleCnt="0"/>
      <dgm:spPr/>
    </dgm:pt>
    <dgm:pt modelId="{5F9E92AC-37FE-1F42-A602-180308F70C62}" type="pres">
      <dgm:prSet presAssocID="{6F86EAF7-FD92-8B45-B002-00449F2A1B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131301F-B2BD-1A47-B2D2-BBED54F491B1}" type="pres">
      <dgm:prSet presAssocID="{E04ACE93-5530-FA45-90F4-93A9651FE6CB}" presName="node" presStyleLbl="node1" presStyleIdx="2" presStyleCnt="4" custScaleX="197889" custScaleY="144544" custRadScaleRad="96506" custRadScaleInc="-5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48575-8805-FC46-94D3-CC555E5E3C1B}" type="pres">
      <dgm:prSet presAssocID="{E04ACE93-5530-FA45-90F4-93A9651FE6CB}" presName="dummy" presStyleCnt="0"/>
      <dgm:spPr/>
    </dgm:pt>
    <dgm:pt modelId="{CD3642B1-01A8-244F-9089-FEBA4EF20E8D}" type="pres">
      <dgm:prSet presAssocID="{CCEDF46F-CB71-AD48-A185-B919491EA84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20F1378-88AB-8747-A1EF-4C1E0A5347E5}" type="pres">
      <dgm:prSet presAssocID="{516F62CC-F5B8-0F4A-A2A1-4770B902D8C9}" presName="node" presStyleLbl="node1" presStyleIdx="3" presStyleCnt="4" custScaleX="187273" custScaleY="108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D8D3D-2D19-A248-80C3-FAA6401E0BC5}" type="pres">
      <dgm:prSet presAssocID="{516F62CC-F5B8-0F4A-A2A1-4770B902D8C9}" presName="dummy" presStyleCnt="0"/>
      <dgm:spPr/>
    </dgm:pt>
    <dgm:pt modelId="{F5DAD0D7-F7AE-6F43-BFC6-7D8D9C98E393}" type="pres">
      <dgm:prSet presAssocID="{55F0E0A0-38ED-B84B-815E-C9B2586BE29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C8F9E69-AED8-414D-A1D3-F66C2E861CB0}" type="presOf" srcId="{9271F01A-6C78-5347-86C9-540B50CCF2D8}" destId="{81DCE348-F7CD-FF4F-96B3-0CCCEDB3A6B5}" srcOrd="0" destOrd="0" presId="urn:microsoft.com/office/officeart/2005/8/layout/radial6"/>
    <dgm:cxn modelId="{9E049A7E-E496-F840-90C1-346CF3D4B125}" srcId="{9D95560F-0BCB-D449-9B4D-93DDC398E6DF}" destId="{9271F01A-6C78-5347-86C9-540B50CCF2D8}" srcOrd="1" destOrd="0" parTransId="{9E733D11-6484-6F45-B78A-0734C122F845}" sibTransId="{6F86EAF7-FD92-8B45-B002-00449F2A1BF3}"/>
    <dgm:cxn modelId="{6D26F9F3-3CA4-A448-BA59-E41C26DC00E4}" type="presOf" srcId="{516F62CC-F5B8-0F4A-A2A1-4770B902D8C9}" destId="{820F1378-88AB-8747-A1EF-4C1E0A5347E5}" srcOrd="0" destOrd="0" presId="urn:microsoft.com/office/officeart/2005/8/layout/radial6"/>
    <dgm:cxn modelId="{AC7A1D4B-3F98-074C-B6D4-B8F0E930BEBD}" type="presOf" srcId="{55F0E0A0-38ED-B84B-815E-C9B2586BE292}" destId="{F5DAD0D7-F7AE-6F43-BFC6-7D8D9C98E393}" srcOrd="0" destOrd="0" presId="urn:microsoft.com/office/officeart/2005/8/layout/radial6"/>
    <dgm:cxn modelId="{002A441B-5E9D-9544-B292-E3E1BD625599}" srcId="{9D95560F-0BCB-D449-9B4D-93DDC398E6DF}" destId="{516F62CC-F5B8-0F4A-A2A1-4770B902D8C9}" srcOrd="3" destOrd="0" parTransId="{F19A1D43-3740-734C-BD3C-0BF6BA8879E8}" sibTransId="{55F0E0A0-38ED-B84B-815E-C9B2586BE292}"/>
    <dgm:cxn modelId="{260D4B27-0462-E04B-A337-46360EC3BDA7}" type="presOf" srcId="{6F86EAF7-FD92-8B45-B002-00449F2A1BF3}" destId="{5F9E92AC-37FE-1F42-A602-180308F70C62}" srcOrd="0" destOrd="0" presId="urn:microsoft.com/office/officeart/2005/8/layout/radial6"/>
    <dgm:cxn modelId="{198BB15C-74BB-754F-818D-D767FD70B264}" type="presOf" srcId="{71FE3443-4728-0546-8C88-CFE069F8D6E6}" destId="{2F396076-A0F7-CD40-83F6-6824485FD5E6}" srcOrd="0" destOrd="0" presId="urn:microsoft.com/office/officeart/2005/8/layout/radial6"/>
    <dgm:cxn modelId="{30BB4866-9984-234F-889E-190424B576F7}" srcId="{9D95560F-0BCB-D449-9B4D-93DDC398E6DF}" destId="{E04ACE93-5530-FA45-90F4-93A9651FE6CB}" srcOrd="2" destOrd="0" parTransId="{D325C19B-7310-7341-8336-4C6E702C5B02}" sibTransId="{CCEDF46F-CB71-AD48-A185-B919491EA84E}"/>
    <dgm:cxn modelId="{35BB7335-F795-4D42-84E1-BCFD43302BCC}" type="presOf" srcId="{26EB9CE8-083D-C44A-842A-869ED3DAF380}" destId="{D8BA8A3C-1B62-7649-A8CF-C645AB367CCF}" srcOrd="0" destOrd="0" presId="urn:microsoft.com/office/officeart/2005/8/layout/radial6"/>
    <dgm:cxn modelId="{872C8951-584D-6243-9BD4-6F44A9B8A595}" type="presOf" srcId="{E04ACE93-5530-FA45-90F4-93A9651FE6CB}" destId="{2131301F-B2BD-1A47-B2D2-BBED54F491B1}" srcOrd="0" destOrd="0" presId="urn:microsoft.com/office/officeart/2005/8/layout/radial6"/>
    <dgm:cxn modelId="{3E33015A-9A44-5843-AC8F-A0035AFEA3EA}" type="presOf" srcId="{F2A06873-EFCC-FD4E-8EAB-4610BAC131AA}" destId="{042B4264-9BD6-BB46-BB4A-EB191F2D0F57}" srcOrd="0" destOrd="0" presId="urn:microsoft.com/office/officeart/2005/8/layout/radial6"/>
    <dgm:cxn modelId="{94B220CA-18B3-3D45-AEED-6FBE2A4CD5F9}" type="presOf" srcId="{CCEDF46F-CB71-AD48-A185-B919491EA84E}" destId="{CD3642B1-01A8-244F-9089-FEBA4EF20E8D}" srcOrd="0" destOrd="0" presId="urn:microsoft.com/office/officeart/2005/8/layout/radial6"/>
    <dgm:cxn modelId="{D7C46FEB-A4D8-3542-98B8-19558E95F4FA}" srcId="{9D95560F-0BCB-D449-9B4D-93DDC398E6DF}" destId="{F2A06873-EFCC-FD4E-8EAB-4610BAC131AA}" srcOrd="0" destOrd="0" parTransId="{ECD59022-B0DC-EC42-B2BF-15D148470201}" sibTransId="{26EB9CE8-083D-C44A-842A-869ED3DAF380}"/>
    <dgm:cxn modelId="{67F89530-6396-7A4E-86FD-13DCADAD91F0}" srcId="{71FE3443-4728-0546-8C88-CFE069F8D6E6}" destId="{9D95560F-0BCB-D449-9B4D-93DDC398E6DF}" srcOrd="0" destOrd="0" parTransId="{E252E536-5F77-9344-B579-6517B28A825A}" sibTransId="{BD253C40-8773-9E44-A06B-FFB1947DCF49}"/>
    <dgm:cxn modelId="{FD67B67C-3C18-0341-B2D7-92AEF9F091DA}" type="presOf" srcId="{9D95560F-0BCB-D449-9B4D-93DDC398E6DF}" destId="{BE24C810-BE5C-424B-BB2A-5093232C6E10}" srcOrd="0" destOrd="0" presId="urn:microsoft.com/office/officeart/2005/8/layout/radial6"/>
    <dgm:cxn modelId="{BD13DF56-2BB9-4149-BB77-B9792683F027}" type="presParOf" srcId="{2F396076-A0F7-CD40-83F6-6824485FD5E6}" destId="{BE24C810-BE5C-424B-BB2A-5093232C6E10}" srcOrd="0" destOrd="0" presId="urn:microsoft.com/office/officeart/2005/8/layout/radial6"/>
    <dgm:cxn modelId="{3B5D79A3-67CB-5749-97F4-F2B690AB3DE2}" type="presParOf" srcId="{2F396076-A0F7-CD40-83F6-6824485FD5E6}" destId="{042B4264-9BD6-BB46-BB4A-EB191F2D0F57}" srcOrd="1" destOrd="0" presId="urn:microsoft.com/office/officeart/2005/8/layout/radial6"/>
    <dgm:cxn modelId="{D05D850E-E6DB-3841-9CFD-1E8C60E18143}" type="presParOf" srcId="{2F396076-A0F7-CD40-83F6-6824485FD5E6}" destId="{8FC06EF0-2087-E743-9C64-BA5D733A3E72}" srcOrd="2" destOrd="0" presId="urn:microsoft.com/office/officeart/2005/8/layout/radial6"/>
    <dgm:cxn modelId="{982E9370-9D72-4745-B621-D358E1C6E361}" type="presParOf" srcId="{2F396076-A0F7-CD40-83F6-6824485FD5E6}" destId="{D8BA8A3C-1B62-7649-A8CF-C645AB367CCF}" srcOrd="3" destOrd="0" presId="urn:microsoft.com/office/officeart/2005/8/layout/radial6"/>
    <dgm:cxn modelId="{C97E09DC-5B10-3E4D-966D-44819D321F53}" type="presParOf" srcId="{2F396076-A0F7-CD40-83F6-6824485FD5E6}" destId="{81DCE348-F7CD-FF4F-96B3-0CCCEDB3A6B5}" srcOrd="4" destOrd="0" presId="urn:microsoft.com/office/officeart/2005/8/layout/radial6"/>
    <dgm:cxn modelId="{0E873E58-FEF0-D94C-92C5-1C97EB7F141A}" type="presParOf" srcId="{2F396076-A0F7-CD40-83F6-6824485FD5E6}" destId="{0AD88D8E-8C96-8248-8E97-6CFA729FD557}" srcOrd="5" destOrd="0" presId="urn:microsoft.com/office/officeart/2005/8/layout/radial6"/>
    <dgm:cxn modelId="{66DBE79F-2E5C-634C-B51A-BB4617A04BB9}" type="presParOf" srcId="{2F396076-A0F7-CD40-83F6-6824485FD5E6}" destId="{5F9E92AC-37FE-1F42-A602-180308F70C62}" srcOrd="6" destOrd="0" presId="urn:microsoft.com/office/officeart/2005/8/layout/radial6"/>
    <dgm:cxn modelId="{F9D5D3BA-ADEF-5A46-9711-ACFE25F6B443}" type="presParOf" srcId="{2F396076-A0F7-CD40-83F6-6824485FD5E6}" destId="{2131301F-B2BD-1A47-B2D2-BBED54F491B1}" srcOrd="7" destOrd="0" presId="urn:microsoft.com/office/officeart/2005/8/layout/radial6"/>
    <dgm:cxn modelId="{9D46E570-7B42-FC43-96BD-F5D13C676E46}" type="presParOf" srcId="{2F396076-A0F7-CD40-83F6-6824485FD5E6}" destId="{7D048575-8805-FC46-94D3-CC555E5E3C1B}" srcOrd="8" destOrd="0" presId="urn:microsoft.com/office/officeart/2005/8/layout/radial6"/>
    <dgm:cxn modelId="{5364FCEC-4D83-9C4E-848A-1EEADB9D34ED}" type="presParOf" srcId="{2F396076-A0F7-CD40-83F6-6824485FD5E6}" destId="{CD3642B1-01A8-244F-9089-FEBA4EF20E8D}" srcOrd="9" destOrd="0" presId="urn:microsoft.com/office/officeart/2005/8/layout/radial6"/>
    <dgm:cxn modelId="{951BADEA-B99B-F247-92F0-BF96BA331997}" type="presParOf" srcId="{2F396076-A0F7-CD40-83F6-6824485FD5E6}" destId="{820F1378-88AB-8747-A1EF-4C1E0A5347E5}" srcOrd="10" destOrd="0" presId="urn:microsoft.com/office/officeart/2005/8/layout/radial6"/>
    <dgm:cxn modelId="{2DEB093B-A2ED-9E47-8C11-23E8E3D3FC48}" type="presParOf" srcId="{2F396076-A0F7-CD40-83F6-6824485FD5E6}" destId="{2D6D8D3D-2D19-A248-80C3-FAA6401E0BC5}" srcOrd="11" destOrd="0" presId="urn:microsoft.com/office/officeart/2005/8/layout/radial6"/>
    <dgm:cxn modelId="{CA5F2A2F-4C87-154C-A3C2-7B9C2C7A656B}" type="presParOf" srcId="{2F396076-A0F7-CD40-83F6-6824485FD5E6}" destId="{F5DAD0D7-F7AE-6F43-BFC6-7D8D9C98E39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AD0D7-F7AE-6F43-BFC6-7D8D9C98E393}">
      <dsp:nvSpPr>
        <dsp:cNvPr id="0" name=""/>
        <dsp:cNvSpPr/>
      </dsp:nvSpPr>
      <dsp:spPr>
        <a:xfrm>
          <a:off x="2250688" y="424026"/>
          <a:ext cx="3082558" cy="3082558"/>
        </a:xfrm>
        <a:prstGeom prst="blockArc">
          <a:avLst>
            <a:gd name="adj1" fmla="val 10799209"/>
            <a:gd name="adj2" fmla="val 1612501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642B1-01A8-244F-9089-FEBA4EF20E8D}">
      <dsp:nvSpPr>
        <dsp:cNvPr id="0" name=""/>
        <dsp:cNvSpPr/>
      </dsp:nvSpPr>
      <dsp:spPr>
        <a:xfrm>
          <a:off x="2249769" y="371774"/>
          <a:ext cx="3082558" cy="3082558"/>
        </a:xfrm>
        <a:prstGeom prst="blockArc">
          <a:avLst>
            <a:gd name="adj1" fmla="val 5296489"/>
            <a:gd name="adj2" fmla="val 1067986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9E92AC-37FE-1F42-A602-180308F70C62}">
      <dsp:nvSpPr>
        <dsp:cNvPr id="0" name=""/>
        <dsp:cNvSpPr/>
      </dsp:nvSpPr>
      <dsp:spPr>
        <a:xfrm>
          <a:off x="2251609" y="371720"/>
          <a:ext cx="3082558" cy="3082558"/>
        </a:xfrm>
        <a:prstGeom prst="blockArc">
          <a:avLst>
            <a:gd name="adj1" fmla="val 120255"/>
            <a:gd name="adj2" fmla="val 530069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A8A3C-1B62-7649-A8CF-C645AB367CCF}">
      <dsp:nvSpPr>
        <dsp:cNvPr id="0" name=""/>
        <dsp:cNvSpPr/>
      </dsp:nvSpPr>
      <dsp:spPr>
        <a:xfrm>
          <a:off x="2250688" y="424026"/>
          <a:ext cx="3082558" cy="3082558"/>
        </a:xfrm>
        <a:prstGeom prst="blockArc">
          <a:avLst>
            <a:gd name="adj1" fmla="val 16125013"/>
            <a:gd name="adj2" fmla="val 791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4C810-BE5C-424B-BB2A-5093232C6E10}">
      <dsp:nvSpPr>
        <dsp:cNvPr id="0" name=""/>
        <dsp:cNvSpPr/>
      </dsp:nvSpPr>
      <dsp:spPr>
        <a:xfrm>
          <a:off x="3141384" y="1536100"/>
          <a:ext cx="1301165" cy="859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glutamato</a:t>
          </a:r>
          <a:r>
            <a:rPr lang="en-US" sz="1400" b="1" kern="1200" dirty="0" smtClean="0"/>
            <a:t>?</a:t>
          </a:r>
          <a:endParaRPr lang="en-US" sz="1400" b="1" kern="1200" dirty="0"/>
        </a:p>
      </dsp:txBody>
      <dsp:txXfrm>
        <a:off x="3331935" y="1661913"/>
        <a:ext cx="920063" cy="607477"/>
      </dsp:txXfrm>
    </dsp:sp>
    <dsp:sp modelId="{042B4264-9BD6-BB46-BB4A-EB191F2D0F57}">
      <dsp:nvSpPr>
        <dsp:cNvPr id="0" name=""/>
        <dsp:cNvSpPr/>
      </dsp:nvSpPr>
      <dsp:spPr>
        <a:xfrm>
          <a:off x="2824174" y="-182320"/>
          <a:ext cx="1869912" cy="1284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n-US" sz="1400" b="1" kern="1200" dirty="0" err="1" smtClean="0"/>
            <a:t>dopamina</a:t>
          </a: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00FF"/>
              </a:solidFill>
            </a:rPr>
            <a:t>distúrbios</a:t>
          </a:r>
          <a:r>
            <a:rPr lang="en-US" sz="1400" b="1" kern="1200" dirty="0" smtClean="0">
              <a:solidFill>
                <a:srgbClr val="0000FF"/>
              </a:solidFill>
            </a:rPr>
            <a:t> das </a:t>
          </a:r>
          <a:r>
            <a:rPr lang="en-US" sz="1400" b="1" kern="1200" dirty="0" err="1" smtClean="0">
              <a:solidFill>
                <a:srgbClr val="0000FF"/>
              </a:solidFill>
            </a:rPr>
            <a:t>funções</a:t>
          </a:r>
          <a:r>
            <a:rPr lang="en-US" sz="1400" b="1" kern="1200" dirty="0" smtClean="0">
              <a:solidFill>
                <a:srgbClr val="0000FF"/>
              </a:solidFill>
            </a:rPr>
            <a:t> </a:t>
          </a:r>
          <a:r>
            <a:rPr lang="en-US" sz="1400" b="1" kern="1200" dirty="0" err="1" smtClean="0">
              <a:solidFill>
                <a:srgbClr val="0000FF"/>
              </a:solidFill>
            </a:rPr>
            <a:t>executivas</a:t>
          </a:r>
          <a:endParaRPr lang="en-US" sz="1400" b="1" kern="1200" dirty="0">
            <a:solidFill>
              <a:srgbClr val="0000FF"/>
            </a:solidFill>
          </a:endParaRPr>
        </a:p>
      </dsp:txBody>
      <dsp:txXfrm>
        <a:off x="3098016" y="5861"/>
        <a:ext cx="1322228" cy="908619"/>
      </dsp:txXfrm>
    </dsp:sp>
    <dsp:sp modelId="{81DCE348-F7CD-FF4F-96B3-0CCCEDB3A6B5}">
      <dsp:nvSpPr>
        <dsp:cNvPr id="0" name=""/>
        <dsp:cNvSpPr/>
      </dsp:nvSpPr>
      <dsp:spPr>
        <a:xfrm>
          <a:off x="4367127" y="1365060"/>
          <a:ext cx="1860667" cy="1201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n-US" sz="1400" b="1" kern="1200" dirty="0" err="1" smtClean="0">
              <a:latin typeface="+mn-lt"/>
              <a:ea typeface="Wingdings"/>
              <a:cs typeface="Wingdings"/>
              <a:sym typeface="Wingdings"/>
            </a:rPr>
            <a:t>s</a:t>
          </a:r>
          <a:r>
            <a:rPr lang="en-US" sz="1400" b="1" kern="1200" dirty="0" err="1" smtClean="0"/>
            <a:t>erotonina</a:t>
          </a: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00FF"/>
              </a:solidFill>
            </a:rPr>
            <a:t>depressão</a:t>
          </a:r>
          <a:endParaRPr lang="en-US" sz="1400" b="1" kern="1200" dirty="0">
            <a:solidFill>
              <a:srgbClr val="0000FF"/>
            </a:solidFill>
          </a:endParaRPr>
        </a:p>
      </dsp:txBody>
      <dsp:txXfrm>
        <a:off x="4639615" y="1540969"/>
        <a:ext cx="1315691" cy="849366"/>
      </dsp:txXfrm>
    </dsp:sp>
    <dsp:sp modelId="{2131301F-B2BD-1A47-B2D2-BBED54F491B1}">
      <dsp:nvSpPr>
        <dsp:cNvPr id="0" name=""/>
        <dsp:cNvSpPr/>
      </dsp:nvSpPr>
      <dsp:spPr>
        <a:xfrm>
          <a:off x="2852827" y="2699455"/>
          <a:ext cx="1967089" cy="1436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n-US" sz="1400" b="1" kern="1200" dirty="0" err="1" smtClean="0">
              <a:latin typeface="+mn-lt"/>
              <a:ea typeface="Wingdings"/>
              <a:cs typeface="Wingdings"/>
              <a:sym typeface="Wingdings"/>
            </a:rPr>
            <a:t>a</a:t>
          </a:r>
          <a:r>
            <a:rPr lang="en-US" sz="1400" b="1" kern="1200" dirty="0" err="1" smtClean="0"/>
            <a:t>cetilcolina</a:t>
          </a: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00FF"/>
              </a:solidFill>
            </a:rPr>
            <a:t>distúrbios</a:t>
          </a:r>
          <a:r>
            <a:rPr lang="en-US" sz="1400" b="1" kern="1200" dirty="0" smtClean="0">
              <a:solidFill>
                <a:srgbClr val="0000FF"/>
              </a:solidFill>
            </a:rPr>
            <a:t> da  </a:t>
          </a:r>
          <a:r>
            <a:rPr lang="en-US" sz="1400" b="1" kern="1200" dirty="0" err="1" smtClean="0">
              <a:solidFill>
                <a:srgbClr val="0000FF"/>
              </a:solidFill>
            </a:rPr>
            <a:t>memória</a:t>
          </a:r>
          <a:endParaRPr lang="en-US" sz="1400" b="1" kern="1200" dirty="0">
            <a:solidFill>
              <a:srgbClr val="0000FF"/>
            </a:solidFill>
          </a:endParaRPr>
        </a:p>
      </dsp:txBody>
      <dsp:txXfrm>
        <a:off x="3140901" y="2909872"/>
        <a:ext cx="1390941" cy="1015986"/>
      </dsp:txXfrm>
    </dsp:sp>
    <dsp:sp modelId="{820F1378-88AB-8747-A1EF-4C1E0A5347E5}">
      <dsp:nvSpPr>
        <dsp:cNvPr id="0" name=""/>
        <dsp:cNvSpPr/>
      </dsp:nvSpPr>
      <dsp:spPr>
        <a:xfrm>
          <a:off x="1355692" y="1427222"/>
          <a:ext cx="1861562" cy="1076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n-US" sz="1400" b="1" kern="1200" dirty="0" err="1" smtClean="0"/>
            <a:t>noradrenalina</a:t>
          </a: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00FF"/>
              </a:solidFill>
            </a:rPr>
            <a:t>déficit</a:t>
          </a:r>
          <a:r>
            <a:rPr lang="en-US" sz="1400" b="1" kern="1200" dirty="0" smtClean="0">
              <a:solidFill>
                <a:srgbClr val="0000FF"/>
              </a:solidFill>
            </a:rPr>
            <a:t> de </a:t>
          </a:r>
          <a:r>
            <a:rPr lang="en-US" sz="1400" b="1" kern="1200" dirty="0" err="1" smtClean="0">
              <a:solidFill>
                <a:srgbClr val="0000FF"/>
              </a:solidFill>
            </a:rPr>
            <a:t>atenção</a:t>
          </a:r>
          <a:endParaRPr lang="en-US" sz="1400" b="1" kern="1200" dirty="0">
            <a:solidFill>
              <a:srgbClr val="0000FF"/>
            </a:solidFill>
          </a:endParaRPr>
        </a:p>
      </dsp:txBody>
      <dsp:txXfrm>
        <a:off x="1628311" y="1584924"/>
        <a:ext cx="1316324" cy="761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C98E4-CBCD-2F47-94C6-7D5CE35F64AC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17E1F-C54E-9943-AB6C-A27B5F22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9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Preval</a:t>
            </a:r>
            <a:r>
              <a:rPr lang="en-US" i="1" dirty="0" err="1" smtClean="0"/>
              <a:t>encia</a:t>
            </a:r>
            <a:r>
              <a:rPr lang="en-US" i="1" baseline="0" dirty="0" smtClean="0"/>
              <a:t> de </a:t>
            </a:r>
            <a:r>
              <a:rPr lang="en-US" i="1" baseline="0" dirty="0" err="1" smtClean="0"/>
              <a:t>demência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na</a:t>
            </a:r>
            <a:r>
              <a:rPr lang="en-US" i="1" baseline="0" dirty="0" smtClean="0"/>
              <a:t> DP- 4 a 6 X a da </a:t>
            </a:r>
            <a:r>
              <a:rPr lang="en-US" i="1" baseline="0" dirty="0" err="1" smtClean="0"/>
              <a:t>população</a:t>
            </a:r>
            <a:r>
              <a:rPr lang="en-US" i="1" baseline="0" dirty="0" smtClean="0"/>
              <a:t>; </a:t>
            </a:r>
            <a:r>
              <a:rPr lang="en-US" i="1" baseline="0" dirty="0" err="1" smtClean="0"/>
              <a:t>não</a:t>
            </a:r>
            <a:r>
              <a:rPr lang="en-US" i="1" baseline="0" dirty="0" smtClean="0"/>
              <a:t> se </a:t>
            </a:r>
            <a:r>
              <a:rPr lang="en-US" i="1" baseline="0" dirty="0" err="1" smtClean="0"/>
              <a:t>deve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depender</a:t>
            </a:r>
            <a:r>
              <a:rPr lang="en-US" i="1" baseline="0" dirty="0" smtClean="0"/>
              <a:t> das </a:t>
            </a:r>
            <a:r>
              <a:rPr lang="en-US" i="1" baseline="0" dirty="0" err="1" smtClean="0"/>
              <a:t>informações</a:t>
            </a:r>
            <a:r>
              <a:rPr lang="en-US" i="1" baseline="0" dirty="0" smtClean="0"/>
              <a:t> dos </a:t>
            </a:r>
            <a:r>
              <a:rPr lang="en-US" i="1" baseline="0" dirty="0" err="1" smtClean="0"/>
              <a:t>cuidadores</a:t>
            </a:r>
            <a:r>
              <a:rPr lang="en-US" i="1" baseline="0" dirty="0" smtClean="0"/>
              <a:t> e da </a:t>
            </a:r>
            <a:r>
              <a:rPr lang="en-US" i="1" baseline="0" dirty="0" err="1" smtClean="0"/>
              <a:t>impressão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clínica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para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fazer</a:t>
            </a:r>
            <a:r>
              <a:rPr lang="en-US" i="1" baseline="0" dirty="0" smtClean="0"/>
              <a:t> o </a:t>
            </a:r>
            <a:r>
              <a:rPr lang="en-US" i="1" baseline="0" dirty="0" err="1" smtClean="0"/>
              <a:t>diagn</a:t>
            </a:r>
            <a:endParaRPr lang="en-US" i="1" baseline="0" dirty="0" smtClean="0"/>
          </a:p>
          <a:p>
            <a:r>
              <a:rPr lang="en-US" i="1" baseline="0" dirty="0" smtClean="0"/>
              <a:t>O Tempo </a:t>
            </a:r>
            <a:r>
              <a:rPr lang="en-US" i="1" baseline="0" dirty="0" err="1" smtClean="0"/>
              <a:t>gasto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é</a:t>
            </a:r>
            <a:r>
              <a:rPr lang="en-US" i="1" baseline="0" dirty="0" smtClean="0"/>
              <a:t> o </a:t>
            </a:r>
            <a:r>
              <a:rPr lang="en-US" i="1" baseline="0" dirty="0" err="1" smtClean="0"/>
              <a:t>maior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obstáculo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para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fazer</a:t>
            </a:r>
            <a:r>
              <a:rPr lang="en-US" i="1" baseline="0" dirty="0" smtClean="0"/>
              <a:t> o </a:t>
            </a:r>
            <a:r>
              <a:rPr lang="en-US" i="1" baseline="0" dirty="0" err="1" smtClean="0"/>
              <a:t>diagn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neuropsicologico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6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particular, a common functional polymorphism in the catechol-O-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methyltransferase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(COMT Val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158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Met), which alters the activity of this dopamine-regulating enzyme by 40% in human prefrontal cortex (Chen et al., 2004), impacts on both performance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Foltynie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2004b) and underlying frontal brain activation (Williams-Gray et al., 2007b, 2008) during executive tasks in Parkinson's disease patients.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prospectivo</a:t>
            </a:r>
            <a:r>
              <a:rPr lang="en-US" dirty="0" smtClean="0"/>
              <a:t> de 8 </a:t>
            </a:r>
            <a:r>
              <a:rPr lang="en-US" dirty="0" err="1" smtClean="0"/>
              <a:t>anos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Longitudinal outcomes in terms of dementia status in the 122 incident Parkinson's disease patients meeting UKPDS Brain Bank diagnostic criteria (PDBB). Follow-up was conducted at two time-points, at 3.5 years (Williams-Gray et al., 2007a) and 5.2 years from diagnosis. PDD = indicates Parkinson's disease with dementia; PDnD = indicates Parkinson's disease without dementia.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Esquema</a:t>
            </a:r>
            <a:r>
              <a:rPr lang="en-US" dirty="0" smtClean="0"/>
              <a:t> </a:t>
            </a:r>
            <a:r>
              <a:rPr lang="en-US" dirty="0" err="1" smtClean="0"/>
              <a:t>simplificado</a:t>
            </a:r>
            <a:r>
              <a:rPr lang="en-US" dirty="0" smtClean="0"/>
              <a:t> de </a:t>
            </a:r>
            <a:r>
              <a:rPr lang="en-US" dirty="0" err="1" smtClean="0"/>
              <a:t>vias</a:t>
            </a:r>
            <a:r>
              <a:rPr lang="en-US" dirty="0" smtClean="0"/>
              <a:t> </a:t>
            </a:r>
            <a:r>
              <a:rPr lang="en-US" dirty="0" err="1" smtClean="0"/>
              <a:t>envolvidas</a:t>
            </a:r>
            <a:r>
              <a:rPr lang="en-US" dirty="0" smtClean="0"/>
              <a:t> com a </a:t>
            </a:r>
            <a:r>
              <a:rPr lang="en-US" dirty="0" err="1" smtClean="0"/>
              <a:t>motivação</a:t>
            </a:r>
            <a:r>
              <a:rPr lang="en-US" dirty="0" smtClean="0"/>
              <a:t>. </a:t>
            </a:r>
            <a:r>
              <a:rPr lang="en-US" dirty="0" err="1" smtClean="0"/>
              <a:t>Estruturas</a:t>
            </a:r>
            <a:r>
              <a:rPr lang="en-US" dirty="0" smtClean="0"/>
              <a:t> do </a:t>
            </a:r>
            <a:r>
              <a:rPr lang="en-US" dirty="0" err="1" smtClean="0"/>
              <a:t>córtex</a:t>
            </a:r>
            <a:r>
              <a:rPr lang="en-US" dirty="0" smtClean="0"/>
              <a:t> </a:t>
            </a:r>
            <a:r>
              <a:rPr lang="en-US" dirty="0" err="1" smtClean="0"/>
              <a:t>contribuem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executivas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planejamento</a:t>
            </a:r>
            <a:r>
              <a:rPr lang="en-US" dirty="0" smtClean="0"/>
              <a:t> e </a:t>
            </a:r>
            <a:r>
              <a:rPr lang="en-US" dirty="0" err="1" smtClean="0"/>
              <a:t>tomadas</a:t>
            </a:r>
            <a:r>
              <a:rPr lang="en-US" dirty="0" smtClean="0"/>
              <a:t> de </a:t>
            </a:r>
            <a:r>
              <a:rPr lang="en-US" dirty="0" err="1" smtClean="0"/>
              <a:t>decisões</a:t>
            </a:r>
            <a:r>
              <a:rPr lang="en-US" dirty="0" smtClean="0"/>
              <a:t>. O </a:t>
            </a:r>
            <a:r>
              <a:rPr lang="en-US" dirty="0" err="1" smtClean="0"/>
              <a:t>córtex</a:t>
            </a:r>
            <a:r>
              <a:rPr lang="en-US" dirty="0" smtClean="0"/>
              <a:t> </a:t>
            </a:r>
            <a:r>
              <a:rPr lang="en-US" dirty="0" err="1" smtClean="0"/>
              <a:t>pré</a:t>
            </a:r>
            <a:r>
              <a:rPr lang="en-US" dirty="0" smtClean="0"/>
              <a:t>-frontal, </a:t>
            </a:r>
            <a:r>
              <a:rPr lang="en-US" dirty="0" err="1" smtClean="0"/>
              <a:t>órbito</a:t>
            </a:r>
            <a:r>
              <a:rPr lang="en-US" dirty="0" smtClean="0"/>
              <a:t>-frontal e o </a:t>
            </a:r>
            <a:r>
              <a:rPr lang="en-US" dirty="0" err="1" smtClean="0"/>
              <a:t>núcleo</a:t>
            </a:r>
            <a:r>
              <a:rPr lang="en-US" dirty="0" smtClean="0"/>
              <a:t> </a:t>
            </a:r>
            <a:r>
              <a:rPr lang="en-US" dirty="0" err="1" smtClean="0"/>
              <a:t>basolateral</a:t>
            </a:r>
            <a:r>
              <a:rPr lang="en-US" dirty="0" smtClean="0"/>
              <a:t> da </a:t>
            </a:r>
            <a:r>
              <a:rPr lang="en-US" dirty="0" err="1" smtClean="0"/>
              <a:t>amígdala</a:t>
            </a:r>
            <a:r>
              <a:rPr lang="en-US" dirty="0" smtClean="0"/>
              <a:t> </a:t>
            </a:r>
            <a:r>
              <a:rPr lang="en-US" dirty="0" err="1" smtClean="0"/>
              <a:t>interagem</a:t>
            </a:r>
            <a:r>
              <a:rPr lang="en-US" dirty="0" smtClean="0"/>
              <a:t> no </a:t>
            </a:r>
            <a:r>
              <a:rPr lang="en-US" dirty="0" err="1" smtClean="0"/>
              <a:t>processamento</a:t>
            </a:r>
            <a:r>
              <a:rPr lang="en-US" dirty="0" smtClean="0"/>
              <a:t> da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valor do </a:t>
            </a:r>
            <a:r>
              <a:rPr lang="en-US" dirty="0" err="1" smtClean="0"/>
              <a:t>estímulo</a:t>
            </a:r>
            <a:r>
              <a:rPr lang="en-US" dirty="0" smtClean="0"/>
              <a:t> e dos </a:t>
            </a:r>
            <a:r>
              <a:rPr lang="en-US" dirty="0" err="1" smtClean="0"/>
              <a:t>reforçadores</a:t>
            </a:r>
            <a:r>
              <a:rPr lang="en-US" dirty="0" smtClean="0"/>
              <a:t>. O </a:t>
            </a:r>
            <a:r>
              <a:rPr lang="en-US" dirty="0" err="1" smtClean="0"/>
              <a:t>núcleo</a:t>
            </a:r>
            <a:r>
              <a:rPr lang="en-US" dirty="0" smtClean="0"/>
              <a:t> central da </a:t>
            </a:r>
            <a:r>
              <a:rPr lang="en-US" dirty="0" err="1" smtClean="0"/>
              <a:t>amígdala</a:t>
            </a:r>
            <a:r>
              <a:rPr lang="en-US" dirty="0" smtClean="0"/>
              <a:t> </a:t>
            </a:r>
            <a:r>
              <a:rPr lang="en-US" dirty="0" err="1" smtClean="0"/>
              <a:t>controla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variedade</a:t>
            </a:r>
            <a:r>
              <a:rPr lang="en-US" dirty="0" smtClean="0"/>
              <a:t> de </a:t>
            </a:r>
            <a:r>
              <a:rPr lang="en-US" dirty="0" err="1" smtClean="0"/>
              <a:t>respostas</a:t>
            </a:r>
            <a:r>
              <a:rPr lang="en-US" dirty="0" smtClean="0"/>
              <a:t> do </a:t>
            </a:r>
            <a:r>
              <a:rPr lang="en-US" dirty="0" err="1" smtClean="0"/>
              <a:t>tronco</a:t>
            </a:r>
            <a:r>
              <a:rPr lang="en-US" dirty="0" smtClean="0"/>
              <a:t> </a:t>
            </a:r>
            <a:r>
              <a:rPr lang="en-US" dirty="0" err="1" smtClean="0"/>
              <a:t>encefálico</a:t>
            </a:r>
            <a:r>
              <a:rPr lang="en-US" dirty="0" smtClean="0"/>
              <a:t>, </a:t>
            </a:r>
            <a:r>
              <a:rPr lang="en-US" dirty="0" err="1" smtClean="0"/>
              <a:t>incluindo</a:t>
            </a:r>
            <a:r>
              <a:rPr lang="en-US" dirty="0" smtClean="0"/>
              <a:t> </a:t>
            </a:r>
            <a:r>
              <a:rPr lang="en-US" dirty="0" err="1" smtClean="0"/>
              <a:t>respostas</a:t>
            </a:r>
            <a:r>
              <a:rPr lang="en-US" dirty="0" smtClean="0"/>
              <a:t> </a:t>
            </a:r>
            <a:r>
              <a:rPr lang="en-US" dirty="0" err="1" smtClean="0"/>
              <a:t>autonômicas</a:t>
            </a:r>
            <a:r>
              <a:rPr lang="en-US" dirty="0" smtClean="0"/>
              <a:t>. O </a:t>
            </a:r>
            <a:r>
              <a:rPr lang="en-US" dirty="0" err="1" smtClean="0"/>
              <a:t>NAcc</a:t>
            </a:r>
            <a:r>
              <a:rPr lang="en-US" dirty="0" smtClean="0"/>
              <a:t> </a:t>
            </a:r>
            <a:r>
              <a:rPr lang="en-US" dirty="0" err="1" smtClean="0"/>
              <a:t>participa</a:t>
            </a:r>
            <a:r>
              <a:rPr lang="en-US" dirty="0" smtClean="0"/>
              <a:t> da interface entre o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límbico</a:t>
            </a:r>
            <a:r>
              <a:rPr lang="en-US" dirty="0" smtClean="0"/>
              <a:t>-motor, </a:t>
            </a:r>
            <a:r>
              <a:rPr lang="en-US" dirty="0" err="1" smtClean="0"/>
              <a:t>modulando</a:t>
            </a:r>
            <a:r>
              <a:rPr lang="en-US" dirty="0" smtClean="0"/>
              <a:t> a </a:t>
            </a:r>
            <a:r>
              <a:rPr lang="en-US" dirty="0" err="1" smtClean="0"/>
              <a:t>atividade</a:t>
            </a:r>
            <a:r>
              <a:rPr lang="en-US" dirty="0" smtClean="0"/>
              <a:t> do </a:t>
            </a:r>
            <a:r>
              <a:rPr lang="en-US" dirty="0" err="1" smtClean="0"/>
              <a:t>tálamo</a:t>
            </a:r>
            <a:r>
              <a:rPr lang="en-US" dirty="0" smtClean="0"/>
              <a:t>. ATV- </a:t>
            </a:r>
            <a:r>
              <a:rPr lang="en-US" dirty="0" err="1" smtClean="0"/>
              <a:t>área</a:t>
            </a:r>
            <a:r>
              <a:rPr lang="en-US" dirty="0" smtClean="0"/>
              <a:t> tegmental ventral; BLA- </a:t>
            </a:r>
            <a:r>
              <a:rPr lang="en-US" dirty="0" err="1" smtClean="0"/>
              <a:t>núcleo</a:t>
            </a:r>
            <a:r>
              <a:rPr lang="en-US" dirty="0" smtClean="0"/>
              <a:t> </a:t>
            </a:r>
            <a:r>
              <a:rPr lang="en-US" dirty="0" err="1" smtClean="0"/>
              <a:t>basolateral</a:t>
            </a:r>
            <a:r>
              <a:rPr lang="en-US" dirty="0" smtClean="0"/>
              <a:t> da </a:t>
            </a:r>
            <a:r>
              <a:rPr lang="en-US" dirty="0" err="1" smtClean="0"/>
              <a:t>amígdala</a:t>
            </a:r>
            <a:r>
              <a:rPr lang="en-US" dirty="0" smtClean="0"/>
              <a:t>; </a:t>
            </a:r>
            <a:r>
              <a:rPr lang="en-US" dirty="0" err="1" smtClean="0"/>
              <a:t>CeA</a:t>
            </a:r>
            <a:r>
              <a:rPr lang="en-US" dirty="0" smtClean="0"/>
              <a:t>- </a:t>
            </a:r>
            <a:r>
              <a:rPr lang="en-US" dirty="0" err="1" smtClean="0"/>
              <a:t>núcleo</a:t>
            </a:r>
            <a:r>
              <a:rPr lang="en-US" dirty="0" smtClean="0"/>
              <a:t> central da </a:t>
            </a:r>
            <a:r>
              <a:rPr lang="en-US" dirty="0" err="1" smtClean="0"/>
              <a:t>amígdala</a:t>
            </a:r>
            <a:r>
              <a:rPr lang="en-US" dirty="0" smtClean="0"/>
              <a:t>; CCA- </a:t>
            </a:r>
            <a:r>
              <a:rPr lang="en-US" dirty="0" err="1" smtClean="0"/>
              <a:t>córtex</a:t>
            </a:r>
            <a:r>
              <a:rPr lang="en-US" dirty="0" smtClean="0"/>
              <a:t> </a:t>
            </a:r>
            <a:r>
              <a:rPr lang="en-US" dirty="0" err="1" smtClean="0"/>
              <a:t>cingulado</a:t>
            </a:r>
            <a:r>
              <a:rPr lang="en-US" dirty="0" smtClean="0"/>
              <a:t> anterior; COF- </a:t>
            </a:r>
            <a:r>
              <a:rPr lang="en-US" dirty="0" err="1" smtClean="0"/>
              <a:t>córtex</a:t>
            </a:r>
            <a:r>
              <a:rPr lang="en-US" dirty="0" smtClean="0"/>
              <a:t> </a:t>
            </a:r>
            <a:r>
              <a:rPr lang="en-US" dirty="0" err="1" smtClean="0"/>
              <a:t>órbito</a:t>
            </a:r>
            <a:r>
              <a:rPr lang="en-US" dirty="0" smtClean="0"/>
              <a:t>-frontal; CPF- </a:t>
            </a:r>
            <a:r>
              <a:rPr lang="en-US" dirty="0" err="1" smtClean="0"/>
              <a:t>córtex</a:t>
            </a:r>
            <a:r>
              <a:rPr lang="en-US" dirty="0" smtClean="0"/>
              <a:t> </a:t>
            </a:r>
            <a:r>
              <a:rPr lang="en-US" dirty="0" err="1" smtClean="0"/>
              <a:t>pré</a:t>
            </a:r>
            <a:r>
              <a:rPr lang="en-US" dirty="0" smtClean="0"/>
              <a:t>- frontal.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7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6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 </a:t>
            </a:r>
            <a:r>
              <a:rPr lang="en-US" dirty="0" err="1" smtClean="0"/>
              <a:t>empiricas</a:t>
            </a:r>
            <a:r>
              <a:rPr lang="en-US" dirty="0" smtClean="0"/>
              <a:t> de CCL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estagios</a:t>
            </a:r>
            <a:r>
              <a:rPr lang="en-US" dirty="0" smtClean="0"/>
              <a:t> </a:t>
            </a:r>
            <a:r>
              <a:rPr lang="en-US" dirty="0" err="1" smtClean="0"/>
              <a:t>iniciais</a:t>
            </a:r>
            <a:r>
              <a:rPr lang="en-US" dirty="0" smtClean="0"/>
              <a:t>;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 de </a:t>
            </a:r>
            <a:r>
              <a:rPr lang="en-US" dirty="0" err="1" smtClean="0"/>
              <a:t>neuroimagem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diagnosticar</a:t>
            </a:r>
            <a:r>
              <a:rPr lang="en-US" dirty="0" smtClean="0"/>
              <a:t> CCL </a:t>
            </a:r>
            <a:r>
              <a:rPr lang="en-US" dirty="0" err="1" smtClean="0"/>
              <a:t>na</a:t>
            </a:r>
            <a:r>
              <a:rPr lang="en-US" dirty="0" smtClean="0"/>
              <a:t> DP e </a:t>
            </a:r>
            <a:r>
              <a:rPr lang="en-US" dirty="0" err="1" smtClean="0"/>
              <a:t>comparar</a:t>
            </a:r>
            <a:r>
              <a:rPr lang="en-US" dirty="0" smtClean="0"/>
              <a:t> com o DCL dos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temDP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evidencias</a:t>
            </a:r>
            <a:r>
              <a:rPr lang="en-US" dirty="0" smtClean="0"/>
              <a:t> </a:t>
            </a:r>
            <a:r>
              <a:rPr lang="en-US" dirty="0" err="1" smtClean="0"/>
              <a:t>empiricas</a:t>
            </a:r>
            <a:r>
              <a:rPr lang="en-US" dirty="0" smtClean="0"/>
              <a:t> de CCL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estagios</a:t>
            </a:r>
            <a:r>
              <a:rPr lang="en-US" dirty="0" smtClean="0"/>
              <a:t> </a:t>
            </a:r>
            <a:r>
              <a:rPr lang="en-US" dirty="0" err="1" smtClean="0"/>
              <a:t>iniciais</a:t>
            </a:r>
            <a:r>
              <a:rPr lang="en-US" dirty="0" smtClean="0"/>
              <a:t>;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 de </a:t>
            </a:r>
            <a:r>
              <a:rPr lang="en-US" dirty="0" err="1" smtClean="0"/>
              <a:t>neuroimagem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diagnosticar</a:t>
            </a:r>
            <a:r>
              <a:rPr lang="en-US" dirty="0" smtClean="0"/>
              <a:t> CCL </a:t>
            </a:r>
            <a:r>
              <a:rPr lang="en-US" dirty="0" err="1" smtClean="0"/>
              <a:t>na</a:t>
            </a:r>
            <a:r>
              <a:rPr lang="en-US" dirty="0" smtClean="0"/>
              <a:t> DP e </a:t>
            </a:r>
            <a:r>
              <a:rPr lang="en-US" dirty="0" err="1" smtClean="0"/>
              <a:t>comparar</a:t>
            </a:r>
            <a:r>
              <a:rPr lang="en-US" dirty="0" smtClean="0"/>
              <a:t> com o DCL dos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temDP</a:t>
            </a:r>
            <a:endParaRPr lang="en-US" dirty="0" smtClean="0"/>
          </a:p>
          <a:p>
            <a:r>
              <a:rPr lang="en-US" dirty="0" smtClean="0"/>
              <a:t>CCL </a:t>
            </a:r>
            <a:r>
              <a:rPr lang="en-US" dirty="0" err="1" smtClean="0"/>
              <a:t>relaciona</a:t>
            </a:r>
            <a:r>
              <a:rPr lang="en-US" dirty="0" smtClean="0"/>
              <a:t>-se a </a:t>
            </a:r>
            <a:r>
              <a:rPr lang="en-US" dirty="0" err="1" smtClean="0"/>
              <a:t>atrofia</a:t>
            </a:r>
            <a:r>
              <a:rPr lang="en-US" dirty="0" smtClean="0"/>
              <a:t> temporal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parkinsonianos</a:t>
            </a:r>
            <a:endParaRPr lang="en-US" dirty="0" smtClean="0"/>
          </a:p>
          <a:p>
            <a:r>
              <a:rPr lang="en-US" dirty="0" err="1" smtClean="0"/>
              <a:t>Gerlmente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comprometimento</a:t>
            </a:r>
            <a:r>
              <a:rPr lang="en-US" dirty="0" smtClean="0"/>
              <a:t> da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executiva</a:t>
            </a:r>
            <a:r>
              <a:rPr lang="en-US" dirty="0" smtClean="0"/>
              <a:t>, </a:t>
            </a:r>
            <a:r>
              <a:rPr lang="en-US" dirty="0" err="1" smtClean="0"/>
              <a:t>mesmo</a:t>
            </a:r>
            <a:r>
              <a:rPr lang="en-US" dirty="0" smtClean="0"/>
              <a:t> no </a:t>
            </a:r>
            <a:r>
              <a:rPr lang="en-US" dirty="0" err="1" smtClean="0"/>
              <a:t>comprometimento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amn´stico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isolado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Fluência</a:t>
            </a:r>
            <a:r>
              <a:rPr lang="en-US" dirty="0" smtClean="0"/>
              <a:t> </a:t>
            </a:r>
            <a:r>
              <a:rPr lang="en-US" dirty="0" err="1" smtClean="0"/>
              <a:t>semântica</a:t>
            </a:r>
            <a:r>
              <a:rPr lang="en-US" dirty="0" smtClean="0"/>
              <a:t>- </a:t>
            </a:r>
            <a:r>
              <a:rPr lang="en-US" dirty="0" err="1" smtClean="0"/>
              <a:t>gerar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 min </a:t>
            </a:r>
            <a:r>
              <a:rPr lang="en-US" dirty="0" err="1" smtClean="0"/>
              <a:t>nomes</a:t>
            </a:r>
            <a:r>
              <a:rPr lang="en-US" dirty="0" smtClean="0"/>
              <a:t> de cores, </a:t>
            </a:r>
            <a:r>
              <a:rPr lang="en-US" dirty="0" err="1" smtClean="0"/>
              <a:t>animais</a:t>
            </a:r>
            <a:r>
              <a:rPr lang="en-US" dirty="0" smtClean="0"/>
              <a:t> e </a:t>
            </a:r>
            <a:r>
              <a:rPr lang="en-US" dirty="0" err="1" smtClean="0"/>
              <a:t>frutas</a:t>
            </a:r>
            <a:endParaRPr lang="en-US" dirty="0" smtClean="0"/>
          </a:p>
          <a:p>
            <a:r>
              <a:rPr lang="en-US" dirty="0" err="1" smtClean="0"/>
              <a:t>Fluência</a:t>
            </a:r>
            <a:r>
              <a:rPr lang="en-US" dirty="0" smtClean="0"/>
              <a:t> </a:t>
            </a:r>
            <a:r>
              <a:rPr lang="en-US" dirty="0" err="1" smtClean="0"/>
              <a:t>fonemica</a:t>
            </a:r>
            <a:r>
              <a:rPr lang="en-US" dirty="0" smtClean="0"/>
              <a:t>- </a:t>
            </a:r>
            <a:r>
              <a:rPr lang="en-US" dirty="0" err="1" smtClean="0"/>
              <a:t>palavras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começam</a:t>
            </a:r>
            <a:r>
              <a:rPr lang="en-US" dirty="0" smtClean="0"/>
              <a:t> com</a:t>
            </a:r>
            <a:r>
              <a:rPr lang="en-US" baseline="0" dirty="0" smtClean="0"/>
              <a:t> f, a e s 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CDR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inicialmente</a:t>
            </a:r>
            <a:r>
              <a:rPr lang="en-US" dirty="0" smtClean="0"/>
              <a:t> </a:t>
            </a:r>
            <a:r>
              <a:rPr lang="en-US" dirty="0" err="1" smtClean="0"/>
              <a:t>usada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DA mas serve </a:t>
            </a:r>
            <a:r>
              <a:rPr lang="en-US" dirty="0" err="1" smtClean="0"/>
              <a:t>para</a:t>
            </a:r>
            <a:r>
              <a:rPr lang="en-US" dirty="0" smtClean="0"/>
              <a:t> DPD; CDR 1= </a:t>
            </a:r>
            <a:r>
              <a:rPr lang="en-US" dirty="0" err="1" smtClean="0"/>
              <a:t>demência</a:t>
            </a:r>
            <a:r>
              <a:rPr lang="en-US" dirty="0" smtClean="0"/>
              <a:t> </a:t>
            </a:r>
            <a:r>
              <a:rPr lang="en-US" dirty="0" err="1" smtClean="0"/>
              <a:t>leve</a:t>
            </a:r>
            <a:r>
              <a:rPr lang="en-US" dirty="0" smtClean="0"/>
              <a:t>; 2= </a:t>
            </a:r>
            <a:r>
              <a:rPr lang="en-US" dirty="0" err="1" smtClean="0"/>
              <a:t>moderada</a:t>
            </a:r>
            <a:r>
              <a:rPr lang="en-US" dirty="0" smtClean="0"/>
              <a:t>; 3= grave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7E1F-C54E-9943-AB6C-A27B5F22B1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7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mocatest.or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youtube.com/watch?v=4-L6rEm0rnY" TargetMode="Externa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MEMÓRIA  NA </a:t>
            </a:r>
            <a:r>
              <a:rPr lang="en-US" dirty="0" smtClean="0"/>
              <a:t>DOENÇA DE PARKINSON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Elizabeth M. A. </a:t>
            </a:r>
            <a:r>
              <a:rPr lang="en-US" dirty="0" err="1" smtClean="0"/>
              <a:t>Barasnevicius</a:t>
            </a:r>
            <a:r>
              <a:rPr lang="en-US" dirty="0" smtClean="0"/>
              <a:t> </a:t>
            </a:r>
            <a:r>
              <a:rPr lang="en-US" dirty="0" err="1" smtClean="0"/>
              <a:t>Quagliato</a:t>
            </a:r>
            <a:endParaRPr lang="en-US" dirty="0" smtClean="0"/>
          </a:p>
          <a:p>
            <a:pPr algn="ctr"/>
            <a:r>
              <a:rPr lang="en-US" dirty="0" smtClean="0"/>
              <a:t> Campinas- 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2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53500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Disfunção</a:t>
            </a:r>
            <a:r>
              <a:rPr lang="en-US" sz="2800" dirty="0" smtClean="0"/>
              <a:t> </a:t>
            </a:r>
            <a:r>
              <a:rPr lang="en-US" sz="2800" dirty="0" err="1" smtClean="0"/>
              <a:t>noradrenérgica</a:t>
            </a:r>
            <a:r>
              <a:rPr lang="en-US" sz="2800" dirty="0" smtClean="0"/>
              <a:t> e </a:t>
            </a:r>
            <a:r>
              <a:rPr lang="en-US" sz="2800" dirty="0" err="1" smtClean="0"/>
              <a:t>serotoninérgica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/>
              <a:t>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3" y="1960964"/>
            <a:ext cx="5627628" cy="400722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 </a:t>
            </a:r>
            <a:r>
              <a:rPr lang="en-US" sz="2000" dirty="0" err="1" smtClean="0"/>
              <a:t>degeneração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neurônios</a:t>
            </a:r>
            <a:r>
              <a:rPr lang="en-US" sz="2000" dirty="0" smtClean="0"/>
              <a:t> </a:t>
            </a:r>
            <a:r>
              <a:rPr lang="en-US" sz="2000" dirty="0" err="1" smtClean="0"/>
              <a:t>noradrenérgicos</a:t>
            </a:r>
            <a:r>
              <a:rPr lang="en-US" sz="2000" dirty="0" smtClean="0"/>
              <a:t> do locus </a:t>
            </a:r>
            <a:r>
              <a:rPr lang="en-US" sz="2000" dirty="0" err="1" smtClean="0"/>
              <a:t>coeruleus</a:t>
            </a:r>
            <a:r>
              <a:rPr lang="en-US" sz="2000" dirty="0" smtClean="0"/>
              <a:t> </a:t>
            </a:r>
            <a:r>
              <a:rPr lang="en-US" sz="2000" dirty="0" err="1" smtClean="0"/>
              <a:t>associa</a:t>
            </a:r>
            <a:r>
              <a:rPr lang="en-US" sz="2000" dirty="0" smtClean="0"/>
              <a:t>-se </a:t>
            </a:r>
            <a:r>
              <a:rPr lang="en-US" sz="2000" dirty="0" err="1" smtClean="0"/>
              <a:t>à</a:t>
            </a:r>
            <a:r>
              <a:rPr lang="en-US" sz="2000" dirty="0" smtClean="0"/>
              <a:t> </a:t>
            </a:r>
            <a:r>
              <a:rPr lang="en-US" sz="2000" dirty="0" err="1" smtClean="0"/>
              <a:t>disfunção</a:t>
            </a:r>
            <a:r>
              <a:rPr lang="en-US" sz="2000" dirty="0" smtClean="0"/>
              <a:t> </a:t>
            </a:r>
            <a:r>
              <a:rPr lang="en-US" sz="2000" dirty="0" err="1" smtClean="0"/>
              <a:t>cognitiva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DP</a:t>
            </a:r>
          </a:p>
          <a:p>
            <a:pPr algn="just">
              <a:lnSpc>
                <a:spcPct val="120000"/>
              </a:lnSpc>
            </a:pPr>
            <a:endParaRPr lang="en-US" sz="2000" dirty="0" smtClean="0"/>
          </a:p>
          <a:p>
            <a:pPr algn="just">
              <a:lnSpc>
                <a:spcPct val="120000"/>
              </a:lnSpc>
            </a:pPr>
            <a:r>
              <a:rPr lang="sk-SK" sz="2000" dirty="0" smtClean="0"/>
              <a:t>Os gânglios da base são controlados pela dopamina, mas a depleção de noradrenalina e serotonina também interferem na sua função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028" y="6057653"/>
            <a:ext cx="3700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/>
              <a:t>Delaville C et al. Neuroscience</a:t>
            </a:r>
            <a:r>
              <a:rPr lang="sk-SK" sz="1400" i="1" dirty="0"/>
              <a:t>. </a:t>
            </a:r>
            <a:r>
              <a:rPr lang="sk-SK" sz="1400" i="1" dirty="0" smtClean="0"/>
              <a:t>2012;202</a:t>
            </a:r>
            <a:r>
              <a:rPr lang="sk-SK" sz="1400" i="1" dirty="0"/>
              <a:t>:424-</a:t>
            </a:r>
            <a:r>
              <a:rPr lang="sk-SK" sz="1400" i="1" dirty="0" smtClean="0"/>
              <a:t>33.</a:t>
            </a:r>
            <a:endParaRPr lang="sk-SK" sz="1400" i="1" dirty="0"/>
          </a:p>
        </p:txBody>
      </p:sp>
      <p:pic>
        <p:nvPicPr>
          <p:cNvPr id="5" name="Picture 4" descr="Neuro_path_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89" y="2211641"/>
            <a:ext cx="2640122" cy="32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5179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Disfunção</a:t>
            </a:r>
            <a:r>
              <a:rPr lang="en-US" sz="2800" dirty="0" smtClean="0"/>
              <a:t> da </a:t>
            </a:r>
            <a:r>
              <a:rPr lang="en-US" sz="2800" dirty="0" err="1" smtClean="0"/>
              <a:t>acetilcolina</a:t>
            </a:r>
            <a:r>
              <a:rPr lang="en-US" sz="2800" dirty="0" smtClean="0"/>
              <a:t> </a:t>
            </a:r>
            <a:r>
              <a:rPr lang="en-US" sz="2800" dirty="0" err="1" smtClean="0"/>
              <a:t>causa</a:t>
            </a:r>
            <a:r>
              <a:rPr lang="en-US" sz="2800" dirty="0" smtClean="0"/>
              <a:t> </a:t>
            </a:r>
            <a:r>
              <a:rPr lang="en-US" sz="2800" dirty="0" err="1" smtClean="0"/>
              <a:t>comprometimento</a:t>
            </a:r>
            <a:r>
              <a:rPr lang="en-US" sz="2800" dirty="0" smtClean="0"/>
              <a:t> </a:t>
            </a:r>
            <a:r>
              <a:rPr lang="en-US" sz="2800" dirty="0" err="1"/>
              <a:t>c</a:t>
            </a:r>
            <a:r>
              <a:rPr lang="en-US" sz="2800" dirty="0" err="1" smtClean="0"/>
              <a:t>ognitivo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DP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n-US" sz="2000" dirty="0" smtClean="0"/>
              <a:t>Na DP </a:t>
            </a:r>
            <a:r>
              <a:rPr lang="en-US" sz="2000" dirty="0" err="1" smtClean="0"/>
              <a:t>ocorre</a:t>
            </a:r>
            <a:r>
              <a:rPr lang="en-US" sz="2000" dirty="0" smtClean="0"/>
              <a:t> </a:t>
            </a:r>
            <a:r>
              <a:rPr lang="en-US" sz="2000" dirty="0" err="1" smtClean="0"/>
              <a:t>precocemente</a:t>
            </a:r>
            <a:r>
              <a:rPr lang="en-US" sz="2000" dirty="0" smtClean="0"/>
              <a:t> </a:t>
            </a:r>
            <a:r>
              <a:rPr lang="en-US" sz="2000" dirty="0" err="1" smtClean="0"/>
              <a:t>diminuição</a:t>
            </a:r>
            <a:r>
              <a:rPr lang="en-US" sz="2000" dirty="0" smtClean="0"/>
              <a:t> da Ach cortical, </a:t>
            </a:r>
            <a:r>
              <a:rPr lang="en-US" sz="2000" dirty="0" err="1" smtClean="0"/>
              <a:t>principalmente</a:t>
            </a:r>
            <a:r>
              <a:rPr lang="en-US" sz="2000" dirty="0" smtClean="0"/>
              <a:t> </a:t>
            </a:r>
            <a:r>
              <a:rPr lang="en-US" sz="2000" dirty="0" err="1" smtClean="0"/>
              <a:t>nas</a:t>
            </a:r>
            <a:r>
              <a:rPr lang="en-US" sz="2000" dirty="0" smtClean="0"/>
              <a:t> </a:t>
            </a:r>
            <a:r>
              <a:rPr lang="en-US" sz="2000" dirty="0" err="1" smtClean="0"/>
              <a:t>regiões</a:t>
            </a:r>
            <a:r>
              <a:rPr lang="en-US" sz="2000" dirty="0" smtClean="0"/>
              <a:t> </a:t>
            </a:r>
            <a:r>
              <a:rPr lang="en-US" sz="2000" dirty="0" err="1" smtClean="0"/>
              <a:t>posteriores</a:t>
            </a:r>
            <a:endParaRPr lang="en-US" sz="2000" dirty="0" smtClean="0"/>
          </a:p>
          <a:p>
            <a:pPr algn="just">
              <a:lnSpc>
                <a:spcPct val="140000"/>
              </a:lnSpc>
            </a:pPr>
            <a:endParaRPr lang="en-US" sz="2000" dirty="0" smtClean="0"/>
          </a:p>
          <a:p>
            <a:pPr algn="just">
              <a:lnSpc>
                <a:spcPct val="140000"/>
              </a:lnSpc>
            </a:pPr>
            <a:r>
              <a:rPr lang="en-US" sz="2000" dirty="0" err="1" smtClean="0"/>
              <a:t>Estudos</a:t>
            </a:r>
            <a:r>
              <a:rPr lang="en-US" sz="2000" dirty="0" smtClean="0"/>
              <a:t> </a:t>
            </a:r>
            <a:r>
              <a:rPr lang="en-US" sz="2000" dirty="0" err="1" smtClean="0"/>
              <a:t>funcionais</a:t>
            </a:r>
            <a:r>
              <a:rPr lang="en-US" sz="2000" dirty="0" smtClean="0"/>
              <a:t> com  </a:t>
            </a:r>
            <a:r>
              <a:rPr lang="en-US" sz="2000" dirty="0"/>
              <a:t>PET </a:t>
            </a:r>
            <a:r>
              <a:rPr lang="en-US" sz="2000" dirty="0" err="1" smtClean="0"/>
              <a:t>revelam</a:t>
            </a:r>
            <a:r>
              <a:rPr lang="en-US" sz="2000" dirty="0" smtClean="0"/>
              <a:t> </a:t>
            </a:r>
            <a:r>
              <a:rPr lang="en-US" sz="2000" dirty="0" err="1" smtClean="0"/>
              <a:t>déficit</a:t>
            </a:r>
            <a:r>
              <a:rPr lang="en-US" sz="2000" dirty="0" smtClean="0"/>
              <a:t> </a:t>
            </a:r>
            <a:r>
              <a:rPr lang="en-US" sz="2000" dirty="0" err="1" smtClean="0"/>
              <a:t>colinérgico</a:t>
            </a:r>
            <a:r>
              <a:rPr lang="en-US" sz="2000" dirty="0" smtClean="0"/>
              <a:t> cortical </a:t>
            </a:r>
            <a:r>
              <a:rPr lang="en-US" sz="2000" dirty="0" err="1" smtClean="0"/>
              <a:t>semelhante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da </a:t>
            </a:r>
            <a:r>
              <a:rPr lang="en-US" sz="2000" dirty="0" err="1" smtClean="0"/>
              <a:t>doença</a:t>
            </a:r>
            <a:r>
              <a:rPr lang="en-US" sz="2000" dirty="0" smtClean="0"/>
              <a:t> de Alzheimer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210" y="6057781"/>
            <a:ext cx="74577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Hilker</a:t>
            </a:r>
            <a:r>
              <a:rPr lang="en-US" sz="1400" i="1" dirty="0" smtClean="0"/>
              <a:t> R et al. </a:t>
            </a:r>
            <a:r>
              <a:rPr lang="en-US" sz="1400" i="1" dirty="0"/>
              <a:t>Neurology. 2005 Dec </a:t>
            </a:r>
            <a:r>
              <a:rPr lang="en-US" sz="1400" i="1" dirty="0" smtClean="0"/>
              <a:t>;65</a:t>
            </a:r>
            <a:r>
              <a:rPr lang="en-US" sz="1400" i="1" dirty="0"/>
              <a:t>(11):1716-22</a:t>
            </a:r>
            <a:r>
              <a:rPr lang="en-US" sz="1400" i="1" dirty="0" smtClean="0"/>
              <a:t>.</a:t>
            </a:r>
            <a:r>
              <a:rPr lang="en-US" sz="1400" i="1" dirty="0"/>
              <a:t> </a:t>
            </a:r>
            <a:r>
              <a:rPr lang="en-US" sz="1400" i="1" dirty="0" smtClean="0"/>
              <a:t>        </a:t>
            </a:r>
            <a:r>
              <a:rPr lang="en-US" sz="1400" i="1" dirty="0" err="1" smtClean="0"/>
              <a:t>Bohnen</a:t>
            </a:r>
            <a:r>
              <a:rPr lang="en-US" sz="1400" i="1" dirty="0" smtClean="0"/>
              <a:t> NI </a:t>
            </a:r>
            <a:r>
              <a:rPr lang="en-US" sz="1400" i="1" dirty="0"/>
              <a:t>et </a:t>
            </a:r>
            <a:r>
              <a:rPr lang="en-US" sz="1400" i="1" dirty="0" smtClean="0"/>
              <a:t>al.</a:t>
            </a:r>
            <a:r>
              <a:rPr lang="de-DE" sz="1400" i="1" dirty="0" err="1" smtClean="0"/>
              <a:t>Arch</a:t>
            </a:r>
            <a:r>
              <a:rPr lang="de-DE" sz="1400" i="1" dirty="0" smtClean="0"/>
              <a:t> </a:t>
            </a:r>
            <a:r>
              <a:rPr lang="de-DE" sz="1400" i="1" dirty="0" err="1"/>
              <a:t>Neurol</a:t>
            </a:r>
            <a:r>
              <a:rPr lang="de-DE" sz="1400" i="1" dirty="0"/>
              <a:t>. 2003 </a:t>
            </a:r>
            <a:r>
              <a:rPr lang="de-DE" sz="1400" i="1" dirty="0" smtClean="0"/>
              <a:t>;60:</a:t>
            </a:r>
            <a:r>
              <a:rPr lang="de-DE" sz="1400" i="1" dirty="0"/>
              <a:t>1745</a:t>
            </a:r>
            <a:r>
              <a:rPr lang="de-DE" sz="1400" i="1" dirty="0" smtClean="0"/>
              <a:t>-48</a:t>
            </a:r>
            <a:endParaRPr lang="en-US" sz="14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6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Comprometimento</a:t>
            </a:r>
            <a:r>
              <a:rPr lang="en-US" sz="3200" dirty="0" smtClean="0"/>
              <a:t> </a:t>
            </a:r>
            <a:r>
              <a:rPr lang="en-US" sz="3200" dirty="0" err="1" smtClean="0"/>
              <a:t>cognitivo</a:t>
            </a:r>
            <a:r>
              <a:rPr lang="en-US" sz="3200" dirty="0" smtClean="0"/>
              <a:t> subcortical?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O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correto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frontal</a:t>
            </a:r>
            <a:r>
              <a:rPr lang="en-US" sz="2000" dirty="0"/>
              <a:t> </a:t>
            </a:r>
            <a:r>
              <a:rPr lang="en-US" sz="2000" dirty="0" smtClean="0"/>
              <a:t>e subcortical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/>
              <a:t>Déficits</a:t>
            </a:r>
            <a:r>
              <a:rPr lang="en-US" sz="2000" dirty="0" smtClean="0"/>
              <a:t> </a:t>
            </a:r>
            <a:r>
              <a:rPr lang="en-US" sz="2000" dirty="0" err="1" smtClean="0"/>
              <a:t>frontais</a:t>
            </a:r>
            <a:r>
              <a:rPr lang="en-US" sz="2000" dirty="0" smtClean="0"/>
              <a:t> (</a:t>
            </a:r>
            <a:r>
              <a:rPr lang="en-US" sz="2000" dirty="0" err="1" smtClean="0"/>
              <a:t>comprometimento</a:t>
            </a:r>
            <a:r>
              <a:rPr lang="en-US" sz="2000" dirty="0" smtClean="0"/>
              <a:t> da </a:t>
            </a:r>
            <a:r>
              <a:rPr lang="en-US" sz="2000" dirty="0" err="1" smtClean="0"/>
              <a:t>função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executiva</a:t>
            </a:r>
            <a:r>
              <a:rPr lang="en-US" sz="2000" dirty="0" smtClean="0"/>
              <a:t>) </a:t>
            </a:r>
            <a:r>
              <a:rPr lang="en-US" sz="2000" dirty="0" err="1" smtClean="0"/>
              <a:t>resultam</a:t>
            </a:r>
            <a:r>
              <a:rPr lang="en-US" sz="2000" dirty="0" smtClean="0"/>
              <a:t> da </a:t>
            </a:r>
            <a:r>
              <a:rPr lang="en-US" sz="2000" dirty="0" err="1" smtClean="0"/>
              <a:t>desconexão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hipoestimulação</a:t>
            </a:r>
            <a:r>
              <a:rPr lang="en-US" sz="2000" dirty="0" smtClean="0"/>
              <a:t> a </a:t>
            </a:r>
            <a:r>
              <a:rPr lang="en-US" sz="2000" dirty="0" err="1" smtClean="0"/>
              <a:t>partir</a:t>
            </a:r>
            <a:r>
              <a:rPr lang="en-US" sz="2000" dirty="0" smtClean="0"/>
              <a:t> dos </a:t>
            </a:r>
            <a:r>
              <a:rPr lang="en-US" sz="2000" dirty="0" err="1" smtClean="0"/>
              <a:t>gânglios</a:t>
            </a:r>
            <a:r>
              <a:rPr lang="en-US" sz="2000" dirty="0" smtClean="0"/>
              <a:t> da base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/>
              <a:t>Quadro</a:t>
            </a:r>
            <a:r>
              <a:rPr lang="en-US" sz="2000" dirty="0" smtClean="0"/>
              <a:t> com DP e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</a:t>
            </a:r>
            <a:r>
              <a:rPr lang="en-US" sz="2000" dirty="0" err="1" smtClean="0"/>
              <a:t>apresentam</a:t>
            </a:r>
            <a:r>
              <a:rPr lang="en-US" sz="2000" dirty="0" smtClean="0"/>
              <a:t> com </a:t>
            </a:r>
            <a:r>
              <a:rPr lang="en-US" sz="2000" dirty="0" err="1" smtClean="0"/>
              <a:t>atrofia</a:t>
            </a:r>
            <a:r>
              <a:rPr lang="en-US" sz="2000" dirty="0" smtClean="0"/>
              <a:t> cortical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avançada</a:t>
            </a:r>
            <a:endParaRPr lang="en-US" sz="2000" dirty="0" smtClean="0"/>
          </a:p>
          <a:p>
            <a:pPr algn="just">
              <a:lnSpc>
                <a:spcPct val="130000"/>
              </a:lnSpc>
            </a:pPr>
            <a:r>
              <a:rPr lang="en-US" sz="2000" dirty="0" smtClean="0"/>
              <a:t>Na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avançada</a:t>
            </a:r>
            <a:r>
              <a:rPr lang="en-US" sz="2000" dirty="0" smtClean="0"/>
              <a:t> </a:t>
            </a:r>
            <a:r>
              <a:rPr lang="en-US" sz="2000" dirty="0" err="1" smtClean="0"/>
              <a:t>há</a:t>
            </a:r>
            <a:r>
              <a:rPr lang="en-US" sz="2000" dirty="0" smtClean="0"/>
              <a:t> </a:t>
            </a:r>
            <a:r>
              <a:rPr lang="en-US" sz="2000" dirty="0" err="1" smtClean="0"/>
              <a:t>pouca</a:t>
            </a:r>
            <a:r>
              <a:rPr lang="en-US" sz="2000" dirty="0" smtClean="0"/>
              <a:t> </a:t>
            </a:r>
            <a:r>
              <a:rPr lang="en-US" sz="2000" dirty="0" err="1" smtClean="0"/>
              <a:t>distinção</a:t>
            </a:r>
            <a:r>
              <a:rPr lang="en-US" sz="2000" dirty="0" smtClean="0"/>
              <a:t> entre a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cortical e a subcortical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0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0" y="0"/>
            <a:ext cx="7941123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         </a:t>
            </a:r>
            <a:r>
              <a:rPr lang="en-US" sz="2800" dirty="0" err="1" smtClean="0"/>
              <a:t>Comprometimento</a:t>
            </a:r>
            <a:r>
              <a:rPr lang="en-US" sz="2800" dirty="0" smtClean="0"/>
              <a:t> </a:t>
            </a:r>
            <a:r>
              <a:rPr lang="en-US" sz="2800" dirty="0" err="1" smtClean="0"/>
              <a:t>cognitivo</a:t>
            </a:r>
            <a:r>
              <a:rPr lang="en-US" sz="2800" dirty="0" smtClean="0"/>
              <a:t> </a:t>
            </a:r>
            <a:r>
              <a:rPr lang="en-US" sz="2800" dirty="0" err="1" smtClean="0"/>
              <a:t>leve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DP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Prevalência</a:t>
            </a:r>
            <a:r>
              <a:rPr lang="en-US" sz="2000" dirty="0" smtClean="0"/>
              <a:t> de 18 a 36% no Parkinson de novo- </a:t>
            </a:r>
            <a:r>
              <a:rPr lang="en-US" sz="2000" dirty="0" err="1" smtClean="0"/>
              <a:t>relaciona</a:t>
            </a:r>
            <a:r>
              <a:rPr lang="en-US" sz="2000" dirty="0" smtClean="0"/>
              <a:t>-se </a:t>
            </a:r>
            <a:r>
              <a:rPr lang="en-US" sz="2000" dirty="0" err="1" smtClean="0"/>
              <a:t>à</a:t>
            </a:r>
            <a:r>
              <a:rPr lang="en-US" sz="2000" dirty="0" smtClean="0"/>
              <a:t> </a:t>
            </a:r>
            <a:r>
              <a:rPr lang="en-US" sz="2000" dirty="0" err="1" smtClean="0"/>
              <a:t>alteração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modulação</a:t>
            </a:r>
            <a:r>
              <a:rPr lang="en-US" sz="2000" dirty="0" smtClean="0"/>
              <a:t> </a:t>
            </a:r>
            <a:r>
              <a:rPr lang="en-US" sz="2000" dirty="0" err="1" smtClean="0"/>
              <a:t>dopaminérgica</a:t>
            </a:r>
            <a:endParaRPr lang="en-US" sz="2000" dirty="0" smtClean="0"/>
          </a:p>
          <a:p>
            <a:r>
              <a:rPr lang="en-US" sz="2000" dirty="0" err="1" smtClean="0"/>
              <a:t>Déficits</a:t>
            </a:r>
            <a:r>
              <a:rPr lang="en-US" sz="2000" dirty="0" smtClean="0"/>
              <a:t> </a:t>
            </a:r>
            <a:r>
              <a:rPr lang="en-US" sz="2000" dirty="0" err="1" smtClean="0"/>
              <a:t>cognitivos</a:t>
            </a:r>
            <a:r>
              <a:rPr lang="en-US" sz="2000" dirty="0" smtClean="0"/>
              <a:t> </a:t>
            </a:r>
            <a:r>
              <a:rPr lang="en-US" sz="2000" dirty="0" err="1" smtClean="0"/>
              <a:t>insuficientes</a:t>
            </a:r>
            <a:r>
              <a:rPr lang="en-US" sz="2000" dirty="0" smtClean="0"/>
              <a:t> </a:t>
            </a:r>
            <a:r>
              <a:rPr lang="en-US" sz="2000" dirty="0" err="1" smtClean="0"/>
              <a:t>pata</a:t>
            </a:r>
            <a:r>
              <a:rPr lang="en-US" sz="2000" dirty="0" smtClean="0"/>
              <a:t> o </a:t>
            </a:r>
            <a:r>
              <a:rPr lang="en-US" sz="2000" dirty="0" err="1" smtClean="0"/>
              <a:t>diagnóstico</a:t>
            </a:r>
            <a:r>
              <a:rPr lang="en-US" sz="2000" dirty="0" smtClean="0"/>
              <a:t> de </a:t>
            </a:r>
            <a:r>
              <a:rPr lang="en-US" sz="2000" dirty="0" err="1" smtClean="0"/>
              <a:t>demência</a:t>
            </a:r>
            <a:endParaRPr lang="en-US" sz="2000" dirty="0" smtClean="0"/>
          </a:p>
          <a:p>
            <a:r>
              <a:rPr lang="en-US" sz="2000" dirty="0" err="1" smtClean="0"/>
              <a:t>Há</a:t>
            </a:r>
            <a:r>
              <a:rPr lang="en-US" sz="2000" dirty="0" smtClean="0"/>
              <a:t> </a:t>
            </a:r>
            <a:r>
              <a:rPr lang="en-US" sz="2000" dirty="0" err="1"/>
              <a:t>q</a:t>
            </a:r>
            <a:r>
              <a:rPr lang="en-US" sz="2000" dirty="0" err="1" smtClean="0"/>
              <a:t>ueixas</a:t>
            </a:r>
            <a:r>
              <a:rPr lang="en-US" sz="2000" dirty="0" smtClean="0"/>
              <a:t> </a:t>
            </a:r>
            <a:r>
              <a:rPr lang="en-US" sz="2000" dirty="0" err="1" smtClean="0"/>
              <a:t>relacionadas</a:t>
            </a:r>
            <a:r>
              <a:rPr lang="en-US" sz="2000" dirty="0" smtClean="0"/>
              <a:t> </a:t>
            </a:r>
            <a:r>
              <a:rPr lang="en-US" sz="2000" dirty="0" err="1" smtClean="0"/>
              <a:t>à</a:t>
            </a:r>
            <a:r>
              <a:rPr lang="en-US" sz="2000" dirty="0" smtClean="0"/>
              <a:t> </a:t>
            </a:r>
            <a:r>
              <a:rPr lang="en-US" sz="2000" dirty="0" err="1" smtClean="0"/>
              <a:t>cognição</a:t>
            </a:r>
            <a:r>
              <a:rPr lang="en-US" sz="2000" dirty="0" smtClean="0"/>
              <a:t>; </a:t>
            </a:r>
            <a:r>
              <a:rPr lang="en-US" sz="2000" dirty="0" err="1" smtClean="0"/>
              <a:t>comprometimento</a:t>
            </a:r>
            <a:r>
              <a:rPr lang="en-US" sz="2000" dirty="0" smtClean="0"/>
              <a:t> </a:t>
            </a:r>
            <a:r>
              <a:rPr lang="en-US" sz="2000" dirty="0" err="1" smtClean="0"/>
              <a:t>cognitivo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um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domínios</a:t>
            </a:r>
            <a:endParaRPr lang="en-US" sz="2000" dirty="0" smtClean="0"/>
          </a:p>
          <a:p>
            <a:r>
              <a:rPr lang="en-US" sz="2000" dirty="0" err="1" smtClean="0"/>
              <a:t>Atividades</a:t>
            </a:r>
            <a:r>
              <a:rPr lang="en-US" sz="2000" dirty="0" smtClean="0"/>
              <a:t> </a:t>
            </a:r>
            <a:r>
              <a:rPr lang="en-US" sz="2000" dirty="0" err="1" smtClean="0"/>
              <a:t>funcionais</a:t>
            </a:r>
            <a:r>
              <a:rPr lang="en-US" sz="2000" dirty="0" smtClean="0"/>
              <a:t> </a:t>
            </a:r>
            <a:r>
              <a:rPr lang="en-US" sz="2000" dirty="0" err="1" smtClean="0"/>
              <a:t>normais</a:t>
            </a:r>
            <a:endParaRPr lang="en-US" sz="2000" dirty="0"/>
          </a:p>
          <a:p>
            <a:r>
              <a:rPr lang="en-US" sz="2000" dirty="0" smtClean="0"/>
              <a:t>Taxa </a:t>
            </a:r>
            <a:r>
              <a:rPr lang="en-US" sz="2000" dirty="0" err="1" smtClean="0"/>
              <a:t>anual</a:t>
            </a:r>
            <a:r>
              <a:rPr lang="en-US" sz="2000" dirty="0" smtClean="0"/>
              <a:t> de </a:t>
            </a:r>
            <a:r>
              <a:rPr lang="en-US" sz="2000" dirty="0" err="1" smtClean="0"/>
              <a:t>conversão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6-15%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1636" y="5891451"/>
            <a:ext cx="643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/>
              <a:t>Poletti</a:t>
            </a:r>
            <a:r>
              <a:rPr lang="en-US" sz="1400" i="1" dirty="0" smtClean="0"/>
              <a:t>  et </a:t>
            </a:r>
            <a:r>
              <a:rPr lang="en-US" sz="1400" i="1" dirty="0" err="1" smtClean="0"/>
              <a:t>al.Parkinsonism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Relat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Disord</a:t>
            </a:r>
            <a:r>
              <a:rPr lang="en-US" sz="1400" i="1" dirty="0" smtClean="0"/>
              <a:t> 2011; 17:579-586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25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22" y="0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C</a:t>
            </a:r>
            <a:r>
              <a:rPr lang="en-US" sz="2800" dirty="0" err="1" smtClean="0"/>
              <a:t>omprometimento</a:t>
            </a:r>
            <a:r>
              <a:rPr lang="en-US" sz="2800" dirty="0" smtClean="0"/>
              <a:t> </a:t>
            </a:r>
            <a:r>
              <a:rPr lang="en-US" sz="2800" dirty="0" err="1"/>
              <a:t>cognitivo</a:t>
            </a:r>
            <a:r>
              <a:rPr lang="en-US" sz="2800" dirty="0"/>
              <a:t> </a:t>
            </a:r>
            <a:r>
              <a:rPr lang="en-US" sz="2800" dirty="0" err="1" smtClean="0"/>
              <a:t>leve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/>
              <a:t>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Conceito</a:t>
            </a:r>
            <a:r>
              <a:rPr lang="en-US" sz="2000" dirty="0" smtClean="0"/>
              <a:t> de </a:t>
            </a:r>
            <a:r>
              <a:rPr lang="en-US" sz="2000" dirty="0" err="1" smtClean="0"/>
              <a:t>reserva</a:t>
            </a:r>
            <a:r>
              <a:rPr lang="en-US" sz="2000" dirty="0" smtClean="0"/>
              <a:t> </a:t>
            </a:r>
            <a:r>
              <a:rPr lang="en-US" sz="2000" dirty="0" err="1" smtClean="0"/>
              <a:t>cognitiva</a:t>
            </a:r>
            <a:r>
              <a:rPr lang="en-US" sz="2000" dirty="0" smtClean="0"/>
              <a:t>- </a:t>
            </a:r>
            <a:r>
              <a:rPr lang="en-US" sz="2000" dirty="0" err="1" smtClean="0"/>
              <a:t>quanto</a:t>
            </a:r>
            <a:r>
              <a:rPr lang="en-US" sz="2000" dirty="0" smtClean="0"/>
              <a:t> </a:t>
            </a:r>
            <a:r>
              <a:rPr lang="en-US" sz="2000" dirty="0" err="1" smtClean="0"/>
              <a:t>menor</a:t>
            </a:r>
            <a:r>
              <a:rPr lang="en-US" sz="2000" dirty="0" smtClean="0"/>
              <a:t> o </a:t>
            </a:r>
            <a:r>
              <a:rPr lang="en-US" sz="2000" dirty="0" err="1" smtClean="0"/>
              <a:t>nível</a:t>
            </a:r>
            <a:r>
              <a:rPr lang="en-US" sz="2000" dirty="0" smtClean="0"/>
              <a:t> </a:t>
            </a:r>
            <a:r>
              <a:rPr lang="en-US" sz="2000" dirty="0" err="1" smtClean="0"/>
              <a:t>educacional</a:t>
            </a:r>
            <a:r>
              <a:rPr lang="en-US" sz="2000" dirty="0" smtClean="0"/>
              <a:t>, </a:t>
            </a:r>
            <a:r>
              <a:rPr lang="en-US" sz="2000" dirty="0" err="1" smtClean="0"/>
              <a:t>maior</a:t>
            </a:r>
            <a:r>
              <a:rPr lang="en-US" sz="2000" dirty="0" smtClean="0"/>
              <a:t> o </a:t>
            </a:r>
            <a:r>
              <a:rPr lang="en-US" sz="2000" dirty="0" err="1" smtClean="0"/>
              <a:t>risco</a:t>
            </a:r>
            <a:r>
              <a:rPr lang="en-US" sz="2000" dirty="0" smtClean="0"/>
              <a:t> de </a:t>
            </a:r>
            <a:r>
              <a:rPr lang="en-US" sz="2000" dirty="0" err="1" smtClean="0"/>
              <a:t>desenvolver</a:t>
            </a:r>
            <a:r>
              <a:rPr lang="en-US" sz="2000" dirty="0" smtClean="0"/>
              <a:t>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DP</a:t>
            </a:r>
          </a:p>
          <a:p>
            <a:pPr algn="just">
              <a:lnSpc>
                <a:spcPct val="120000"/>
              </a:lnSpc>
            </a:pPr>
            <a:r>
              <a:rPr lang="en-US" sz="2000" dirty="0" err="1" smtClean="0"/>
              <a:t>Subtipos</a:t>
            </a:r>
            <a:r>
              <a:rPr lang="en-US" sz="2000" dirty="0" smtClean="0"/>
              <a:t>: </a:t>
            </a:r>
            <a:r>
              <a:rPr lang="en-US" sz="2000" dirty="0" err="1" smtClean="0"/>
              <a:t>comprometimentos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isolados</a:t>
            </a:r>
            <a:r>
              <a:rPr lang="en-US" sz="2000" dirty="0" smtClean="0"/>
              <a:t> da </a:t>
            </a:r>
            <a:r>
              <a:rPr lang="en-US" sz="2000" dirty="0" err="1" smtClean="0"/>
              <a:t>memória</a:t>
            </a:r>
            <a:r>
              <a:rPr lang="en-US" sz="2000" dirty="0" smtClean="0"/>
              <a:t> </a:t>
            </a:r>
            <a:r>
              <a:rPr lang="en-US" sz="2000" dirty="0" err="1" smtClean="0"/>
              <a:t>episódica</a:t>
            </a:r>
            <a:r>
              <a:rPr lang="en-US" sz="2000" dirty="0" smtClean="0"/>
              <a:t> (</a:t>
            </a:r>
            <a:r>
              <a:rPr lang="en-US" sz="2000" dirty="0" err="1" smtClean="0"/>
              <a:t>lembrar</a:t>
            </a:r>
            <a:r>
              <a:rPr lang="en-US" sz="2000" dirty="0" smtClean="0"/>
              <a:t> </a:t>
            </a:r>
            <a:r>
              <a:rPr lang="en-US" sz="2000" dirty="0" err="1" smtClean="0"/>
              <a:t>lista</a:t>
            </a:r>
            <a:r>
              <a:rPr lang="en-US" sz="2000" dirty="0" smtClean="0"/>
              <a:t> de </a:t>
            </a:r>
            <a:r>
              <a:rPr lang="en-US" sz="2000" dirty="0" err="1" smtClean="0"/>
              <a:t>palavras</a:t>
            </a:r>
            <a:r>
              <a:rPr lang="en-US" sz="2000" dirty="0" smtClean="0"/>
              <a:t>) e da </a:t>
            </a:r>
            <a:r>
              <a:rPr lang="en-US" sz="2000" dirty="0" err="1" smtClean="0"/>
              <a:t>atenção</a:t>
            </a:r>
            <a:r>
              <a:rPr lang="en-US" sz="2000" dirty="0" smtClean="0"/>
              <a:t>/ </a:t>
            </a:r>
            <a:r>
              <a:rPr lang="en-US" sz="2000" dirty="0" err="1" smtClean="0"/>
              <a:t>função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executiva</a:t>
            </a:r>
            <a:r>
              <a:rPr lang="en-US" sz="2000" dirty="0" smtClean="0"/>
              <a:t> (</a:t>
            </a:r>
            <a:r>
              <a:rPr lang="en-US" sz="2000" dirty="0" err="1" smtClean="0"/>
              <a:t>memória</a:t>
            </a:r>
            <a:r>
              <a:rPr lang="en-US" sz="2000" dirty="0" smtClean="0"/>
              <a:t> de </a:t>
            </a:r>
            <a:r>
              <a:rPr lang="en-US" sz="2000" dirty="0" err="1" smtClean="0"/>
              <a:t>trabalho</a:t>
            </a:r>
            <a:r>
              <a:rPr lang="en-US" sz="2000" dirty="0" smtClean="0"/>
              <a:t>, </a:t>
            </a:r>
            <a:r>
              <a:rPr lang="en-US" sz="2000" dirty="0" err="1" smtClean="0"/>
              <a:t>fluência</a:t>
            </a:r>
            <a:r>
              <a:rPr lang="en-US" sz="2000" dirty="0" smtClean="0"/>
              <a:t> verbal, </a:t>
            </a:r>
            <a:r>
              <a:rPr lang="en-US" sz="2000" dirty="0" err="1" smtClean="0"/>
              <a:t>planejamento</a:t>
            </a:r>
            <a:r>
              <a:rPr lang="en-US" sz="2000" dirty="0" smtClean="0"/>
              <a:t> e </a:t>
            </a:r>
            <a:r>
              <a:rPr lang="en-US" sz="2000" dirty="0" err="1" smtClean="0"/>
              <a:t>controle</a:t>
            </a:r>
            <a:r>
              <a:rPr lang="en-US" sz="2000" dirty="0" smtClean="0"/>
              <a:t> </a:t>
            </a:r>
            <a:r>
              <a:rPr lang="en-US" sz="2000" dirty="0" err="1" smtClean="0"/>
              <a:t>cognitivo</a:t>
            </a:r>
            <a:r>
              <a:rPr lang="en-US" sz="2000" dirty="0" smtClean="0"/>
              <a:t>) </a:t>
            </a:r>
          </a:p>
          <a:p>
            <a:pPr algn="just">
              <a:lnSpc>
                <a:spcPct val="120000"/>
              </a:lnSpc>
            </a:pPr>
            <a:r>
              <a:rPr lang="en-US" sz="2000" dirty="0" err="1" smtClean="0"/>
              <a:t>Comprometimento</a:t>
            </a:r>
            <a:r>
              <a:rPr lang="en-US" sz="2000" dirty="0" smtClean="0"/>
              <a:t> de </a:t>
            </a:r>
            <a:r>
              <a:rPr lang="en-US" sz="2000" b="1" dirty="0" err="1" smtClean="0">
                <a:solidFill>
                  <a:srgbClr val="008000"/>
                </a:solidFill>
              </a:rPr>
              <a:t>múltiplos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domínios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memória</a:t>
            </a:r>
            <a:r>
              <a:rPr lang="en-US" sz="2000" dirty="0" smtClean="0"/>
              <a:t>, </a:t>
            </a:r>
            <a:r>
              <a:rPr lang="en-US" sz="2000" dirty="0" err="1" smtClean="0"/>
              <a:t>funções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executivas</a:t>
            </a:r>
            <a:r>
              <a:rPr lang="en-US" sz="2000" dirty="0" smtClean="0"/>
              <a:t> e/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linguagem</a:t>
            </a:r>
            <a:endParaRPr lang="en-US" sz="2000" dirty="0" smtClean="0"/>
          </a:p>
          <a:p>
            <a:pPr algn="just">
              <a:lnSpc>
                <a:spcPct val="120000"/>
              </a:lnSpc>
            </a:pPr>
            <a:r>
              <a:rPr lang="en-US" sz="2000" dirty="0" err="1" smtClean="0"/>
              <a:t>Comprometimento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amnéstico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o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comum</a:t>
            </a:r>
            <a:r>
              <a:rPr lang="en-US" sz="2000" dirty="0" smtClean="0"/>
              <a:t> 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r>
              <a:rPr lang="en-US" sz="2000" dirty="0" smtClean="0"/>
              <a:t> da DP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53011" y="5957048"/>
            <a:ext cx="643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Aasland</a:t>
            </a:r>
            <a:r>
              <a:rPr lang="en-US" sz="1400" i="1" dirty="0"/>
              <a:t> et al. Neurology 2010; 75:1062-69</a:t>
            </a:r>
          </a:p>
          <a:p>
            <a:r>
              <a:rPr lang="en-US" sz="1400" i="1" dirty="0" err="1" smtClean="0"/>
              <a:t>Poletti</a:t>
            </a:r>
            <a:r>
              <a:rPr lang="en-US" sz="1400" i="1" dirty="0" smtClean="0"/>
              <a:t>  et </a:t>
            </a:r>
            <a:r>
              <a:rPr lang="en-US" sz="1400" i="1" dirty="0" err="1" smtClean="0"/>
              <a:t>al.Parkinsonism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Relat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Disord</a:t>
            </a:r>
            <a:r>
              <a:rPr lang="en-US" sz="1400" i="1" dirty="0" smtClean="0"/>
              <a:t> 2011; 17:579-586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3465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22" y="0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Tipos</a:t>
            </a:r>
            <a:r>
              <a:rPr lang="en-US" sz="2800" dirty="0" smtClean="0"/>
              <a:t> de </a:t>
            </a:r>
            <a:r>
              <a:rPr lang="en-US" sz="2800" dirty="0" err="1"/>
              <a:t>c</a:t>
            </a:r>
            <a:r>
              <a:rPr lang="en-US" sz="2800" dirty="0" err="1" smtClean="0"/>
              <a:t>omprometimento</a:t>
            </a:r>
            <a:r>
              <a:rPr lang="en-US" sz="2800" dirty="0" smtClean="0"/>
              <a:t> </a:t>
            </a:r>
            <a:r>
              <a:rPr lang="en-US" sz="2800" dirty="0" err="1"/>
              <a:t>cognitivo</a:t>
            </a:r>
            <a:r>
              <a:rPr lang="en-US" sz="2800" dirty="0"/>
              <a:t> </a:t>
            </a:r>
            <a:r>
              <a:rPr lang="en-US" sz="2800" dirty="0" err="1" smtClean="0"/>
              <a:t>leve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DP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 11,3</a:t>
            </a:r>
            <a:r>
              <a:rPr lang="en-US" sz="2000" dirty="0"/>
              <a:t>% </a:t>
            </a:r>
            <a:r>
              <a:rPr lang="en-US" sz="2000" dirty="0" smtClean="0"/>
              <a:t>-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comprometimento</a:t>
            </a:r>
            <a:r>
              <a:rPr lang="en-US" sz="2000" dirty="0" smtClean="0"/>
              <a:t> da </a:t>
            </a:r>
            <a:r>
              <a:rPr lang="en-US" sz="2000" dirty="0" err="1" smtClean="0"/>
              <a:t>memória</a:t>
            </a:r>
            <a:r>
              <a:rPr lang="en-US" sz="2000" dirty="0" smtClean="0"/>
              <a:t>, um </a:t>
            </a:r>
            <a:r>
              <a:rPr lang="en-US" sz="2000" dirty="0" err="1" smtClean="0"/>
              <a:t>só</a:t>
            </a:r>
            <a:r>
              <a:rPr lang="en-US" sz="2000" dirty="0" smtClean="0"/>
              <a:t> </a:t>
            </a:r>
            <a:r>
              <a:rPr lang="en-US" sz="2000" dirty="0" err="1" smtClean="0"/>
              <a:t>domínio</a:t>
            </a:r>
            <a:r>
              <a:rPr lang="en-US" sz="2000" dirty="0" smtClean="0"/>
              <a:t> </a:t>
            </a:r>
            <a:r>
              <a:rPr lang="en-US" sz="2000" dirty="0" err="1" smtClean="0"/>
              <a:t>comprometido</a:t>
            </a:r>
            <a:endParaRPr lang="en-US" sz="2000" dirty="0" smtClean="0"/>
          </a:p>
          <a:p>
            <a:pPr algn="just"/>
            <a:r>
              <a:rPr lang="en-US" sz="2000" dirty="0" smtClean="0"/>
              <a:t> 4,8%  -</a:t>
            </a:r>
            <a:r>
              <a:rPr lang="en-US" sz="2000" dirty="0" err="1" smtClean="0"/>
              <a:t>memória</a:t>
            </a:r>
            <a:r>
              <a:rPr lang="en-US" sz="2000" dirty="0" smtClean="0"/>
              <a:t> + </a:t>
            </a:r>
            <a:r>
              <a:rPr lang="en-US" sz="2000" dirty="0" err="1" smtClean="0"/>
              <a:t>múltiplos</a:t>
            </a:r>
            <a:r>
              <a:rPr lang="en-US" sz="2000" dirty="0" smtClean="0"/>
              <a:t> </a:t>
            </a:r>
            <a:r>
              <a:rPr lang="en-US" sz="2000" dirty="0" err="1" smtClean="0"/>
              <a:t>domínios</a:t>
            </a:r>
            <a:endParaRPr lang="en-US" sz="2000" dirty="0" smtClean="0"/>
          </a:p>
          <a:p>
            <a:pPr algn="just"/>
            <a:r>
              <a:rPr lang="en-US" sz="2000" dirty="0" smtClean="0"/>
              <a:t>1,3</a:t>
            </a:r>
            <a:r>
              <a:rPr lang="en-US" sz="2000" dirty="0"/>
              <a:t>% </a:t>
            </a:r>
            <a:r>
              <a:rPr lang="en-US" sz="2000" dirty="0" smtClean="0"/>
              <a:t>-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comprometimento</a:t>
            </a:r>
            <a:r>
              <a:rPr lang="en-US" sz="2000" dirty="0" smtClean="0"/>
              <a:t> da </a:t>
            </a:r>
            <a:r>
              <a:rPr lang="en-US" sz="2000" dirty="0" err="1" smtClean="0"/>
              <a:t>memória</a:t>
            </a:r>
            <a:r>
              <a:rPr lang="en-US" sz="2000" dirty="0" smtClean="0"/>
              <a:t>, mas com  </a:t>
            </a:r>
            <a:r>
              <a:rPr lang="en-US" sz="2000" dirty="0" err="1" smtClean="0"/>
              <a:t>múltiplos</a:t>
            </a:r>
            <a:r>
              <a:rPr lang="en-US" sz="2000" dirty="0" smtClean="0"/>
              <a:t> </a:t>
            </a:r>
            <a:r>
              <a:rPr lang="en-US" sz="2000" dirty="0" err="1" smtClean="0"/>
              <a:t>domínios</a:t>
            </a:r>
            <a:r>
              <a:rPr lang="en-US" sz="2000" dirty="0" smtClean="0"/>
              <a:t> </a:t>
            </a:r>
            <a:r>
              <a:rPr lang="en-US" sz="2000" dirty="0" err="1" smtClean="0"/>
              <a:t>comprometidos</a:t>
            </a:r>
            <a:endParaRPr lang="en-US" sz="2000" dirty="0"/>
          </a:p>
          <a:p>
            <a:pPr algn="just"/>
            <a:r>
              <a:rPr lang="en-US" sz="2000" dirty="0" smtClean="0"/>
              <a:t>CCL </a:t>
            </a:r>
            <a:r>
              <a:rPr lang="en-US" sz="2000" dirty="0" err="1" smtClean="0"/>
              <a:t>associa</a:t>
            </a:r>
            <a:r>
              <a:rPr lang="en-US" sz="2000" dirty="0" smtClean="0"/>
              <a:t>-se a </a:t>
            </a:r>
            <a:r>
              <a:rPr lang="en-US" sz="2000" dirty="0" err="1" smtClean="0"/>
              <a:t>idade</a:t>
            </a:r>
            <a:r>
              <a:rPr lang="en-US" sz="2000" dirty="0" smtClean="0"/>
              <a:t> </a:t>
            </a:r>
            <a:r>
              <a:rPr lang="en-US" sz="2000" dirty="0" err="1" smtClean="0"/>
              <a:t>avançada</a:t>
            </a:r>
            <a:r>
              <a:rPr lang="en-US" sz="2000" dirty="0" smtClean="0"/>
              <a:t> no </a:t>
            </a:r>
            <a:r>
              <a:rPr lang="en-US" sz="2000" dirty="0" err="1" smtClean="0"/>
              <a:t>início</a:t>
            </a:r>
            <a:r>
              <a:rPr lang="en-US" sz="2000" dirty="0" smtClean="0"/>
              <a:t> da </a:t>
            </a:r>
            <a:r>
              <a:rPr lang="en-US" sz="2000" dirty="0" err="1" smtClean="0"/>
              <a:t>doença</a:t>
            </a:r>
            <a:r>
              <a:rPr lang="en-US" sz="2000" dirty="0" smtClean="0"/>
              <a:t>, </a:t>
            </a:r>
            <a:r>
              <a:rPr lang="en-US" sz="2000" dirty="0" err="1" smtClean="0"/>
              <a:t>gênero</a:t>
            </a:r>
            <a:r>
              <a:rPr lang="en-US" sz="2000" dirty="0" smtClean="0"/>
              <a:t> </a:t>
            </a:r>
            <a:r>
              <a:rPr lang="en-US" sz="2000" dirty="0" err="1" smtClean="0"/>
              <a:t>masculino</a:t>
            </a:r>
            <a:r>
              <a:rPr lang="en-US" sz="2000" dirty="0" smtClean="0"/>
              <a:t>, </a:t>
            </a:r>
            <a:r>
              <a:rPr lang="en-US" sz="2000" dirty="0" err="1" smtClean="0"/>
              <a:t>depressão</a:t>
            </a:r>
            <a:r>
              <a:rPr lang="en-US" sz="2000" dirty="0" smtClean="0"/>
              <a:t>, </a:t>
            </a:r>
            <a:r>
              <a:rPr lang="en-US" sz="2000" dirty="0" err="1" smtClean="0"/>
              <a:t>sintomas</a:t>
            </a:r>
            <a:r>
              <a:rPr lang="en-US" sz="2000" dirty="0" smtClean="0"/>
              <a:t> </a:t>
            </a:r>
            <a:r>
              <a:rPr lang="en-US" sz="2000" dirty="0" err="1" smtClean="0"/>
              <a:t>motores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graves e </a:t>
            </a:r>
            <a:r>
              <a:rPr lang="en-US" sz="2000" dirty="0" err="1" smtClean="0"/>
              <a:t>estágio</a:t>
            </a:r>
            <a:r>
              <a:rPr lang="en-US" sz="2000" dirty="0" smtClean="0"/>
              <a:t> </a:t>
            </a:r>
            <a:r>
              <a:rPr lang="en-US" sz="2000" dirty="0" err="1" smtClean="0"/>
              <a:t>avançado</a:t>
            </a:r>
            <a:r>
              <a:rPr lang="en-US" sz="2000" dirty="0" smtClean="0"/>
              <a:t> da </a:t>
            </a:r>
            <a:r>
              <a:rPr lang="en-US" sz="2000" dirty="0" err="1" smtClean="0"/>
              <a:t>doença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53011" y="5957048"/>
            <a:ext cx="643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Aasland</a:t>
            </a:r>
            <a:r>
              <a:rPr lang="en-US" sz="1400" i="1" dirty="0"/>
              <a:t> et al. Neurology 2010; 75:1062-69</a:t>
            </a:r>
          </a:p>
          <a:p>
            <a:r>
              <a:rPr lang="en-US" sz="1400" i="1" dirty="0" err="1" smtClean="0"/>
              <a:t>Poletti</a:t>
            </a:r>
            <a:r>
              <a:rPr lang="en-US" sz="1400" i="1" dirty="0" smtClean="0"/>
              <a:t>  et </a:t>
            </a:r>
            <a:r>
              <a:rPr lang="en-US" sz="1400" i="1" dirty="0" err="1" smtClean="0"/>
              <a:t>al.Parkinsonism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Relat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Disord</a:t>
            </a:r>
            <a:r>
              <a:rPr lang="en-US" sz="1400" i="1" dirty="0" smtClean="0"/>
              <a:t> 2011; 17:579-586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8913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50" y="128734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Funções</a:t>
            </a:r>
            <a:r>
              <a:rPr lang="en-US" sz="2800" dirty="0" smtClean="0"/>
              <a:t> </a:t>
            </a:r>
            <a:r>
              <a:rPr lang="en-US" sz="2800" dirty="0" err="1" smtClean="0"/>
              <a:t>cognitivas</a:t>
            </a:r>
            <a:r>
              <a:rPr lang="en-US" sz="2800" dirty="0" smtClean="0"/>
              <a:t> </a:t>
            </a:r>
            <a:r>
              <a:rPr lang="en-US" sz="2800" dirty="0" err="1" smtClean="0"/>
              <a:t>durante</a:t>
            </a:r>
            <a:r>
              <a:rPr lang="en-US" sz="2800" dirty="0" smtClean="0"/>
              <a:t> a </a:t>
            </a:r>
            <a:r>
              <a:rPr lang="en-US" sz="2800" dirty="0" err="1" smtClean="0"/>
              <a:t>evolução</a:t>
            </a:r>
            <a:r>
              <a:rPr lang="en-US" sz="2800" dirty="0" smtClean="0"/>
              <a:t> da DP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Seu</a:t>
            </a:r>
            <a:r>
              <a:rPr lang="en-US" sz="2000" dirty="0" smtClean="0"/>
              <a:t> </a:t>
            </a:r>
            <a:r>
              <a:rPr lang="en-US" sz="2000" dirty="0" err="1" smtClean="0"/>
              <a:t>comprometimento</a:t>
            </a:r>
            <a:r>
              <a:rPr lang="en-US" sz="2000" dirty="0" smtClean="0"/>
              <a:t> </a:t>
            </a:r>
            <a:r>
              <a:rPr lang="en-US" sz="2000" dirty="0" err="1" smtClean="0"/>
              <a:t>vai</a:t>
            </a:r>
            <a:r>
              <a:rPr lang="en-US" sz="2000" dirty="0" smtClean="0"/>
              <a:t> se </a:t>
            </a:r>
            <a:r>
              <a:rPr lang="en-US" sz="2000" dirty="0" err="1" smtClean="0"/>
              <a:t>acentuando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Incidência</a:t>
            </a:r>
            <a:r>
              <a:rPr lang="en-US" sz="2000" dirty="0" smtClean="0"/>
              <a:t> </a:t>
            </a:r>
            <a:r>
              <a:rPr lang="en-US" sz="2000" dirty="0" err="1" smtClean="0"/>
              <a:t>subestimada</a:t>
            </a:r>
            <a:r>
              <a:rPr lang="en-US" sz="2000" dirty="0" smtClean="0"/>
              <a:t> -  mal </a:t>
            </a:r>
            <a:r>
              <a:rPr lang="en-US" sz="2000" dirty="0" err="1" smtClean="0"/>
              <a:t>diagnosticada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Comprometimento</a:t>
            </a:r>
            <a:r>
              <a:rPr lang="en-US" sz="2000" dirty="0" smtClean="0"/>
              <a:t> </a:t>
            </a:r>
            <a:r>
              <a:rPr lang="en-US" sz="2000" dirty="0" err="1" smtClean="0"/>
              <a:t>heterogêneo</a:t>
            </a:r>
            <a:r>
              <a:rPr lang="en-US" sz="2000" dirty="0" smtClean="0"/>
              <a:t> da </a:t>
            </a:r>
            <a:r>
              <a:rPr lang="en-US" sz="2000" dirty="0" err="1" smtClean="0"/>
              <a:t>memória</a:t>
            </a:r>
            <a:r>
              <a:rPr lang="en-US" sz="2000" dirty="0" smtClean="0"/>
              <a:t> - </a:t>
            </a:r>
            <a:r>
              <a:rPr lang="en-US" sz="2000" dirty="0" err="1" smtClean="0"/>
              <a:t>dificuldade</a:t>
            </a:r>
            <a:r>
              <a:rPr lang="en-US" sz="2000" dirty="0" smtClean="0"/>
              <a:t> </a:t>
            </a: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recuperação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codificação</a:t>
            </a:r>
            <a:r>
              <a:rPr lang="en-US" sz="2000" dirty="0" smtClean="0"/>
              <a:t> </a:t>
            </a:r>
          </a:p>
          <a:p>
            <a:pPr algn="just"/>
            <a:r>
              <a:rPr lang="en-US" sz="2000" dirty="0" smtClean="0"/>
              <a:t>75% dos </a:t>
            </a:r>
            <a:r>
              <a:rPr lang="en-US" sz="2000" dirty="0" err="1" smtClean="0"/>
              <a:t>pacientes</a:t>
            </a:r>
            <a:r>
              <a:rPr lang="en-US" sz="2000" dirty="0" smtClean="0"/>
              <a:t>  </a:t>
            </a:r>
            <a:r>
              <a:rPr lang="en-US" sz="2000" dirty="0" err="1" smtClean="0"/>
              <a:t>após</a:t>
            </a:r>
            <a:r>
              <a:rPr lang="en-US" sz="2000" dirty="0" smtClean="0"/>
              <a:t> 10 </a:t>
            </a:r>
            <a:r>
              <a:rPr lang="en-US" sz="2000" dirty="0" err="1" smtClean="0"/>
              <a:t>anos</a:t>
            </a:r>
            <a:r>
              <a:rPr lang="en-US" sz="2000" dirty="0" smtClean="0"/>
              <a:t> de </a:t>
            </a:r>
            <a:r>
              <a:rPr lang="en-US" sz="2000" dirty="0" err="1" smtClean="0"/>
              <a:t>evolução</a:t>
            </a:r>
            <a:r>
              <a:rPr lang="en-US" sz="2000" dirty="0" smtClean="0"/>
              <a:t> da DP </a:t>
            </a:r>
            <a:r>
              <a:rPr lang="en-US" sz="2000" dirty="0" err="1" smtClean="0"/>
              <a:t>apresentam</a:t>
            </a:r>
            <a:r>
              <a:rPr lang="en-US" sz="2000" dirty="0" smtClean="0"/>
              <a:t> </a:t>
            </a:r>
            <a:r>
              <a:rPr lang="en-US" sz="2000" dirty="0" err="1" smtClean="0"/>
              <a:t>comprometimento</a:t>
            </a:r>
            <a:r>
              <a:rPr lang="en-US" sz="2000" dirty="0" smtClean="0"/>
              <a:t> da </a:t>
            </a:r>
            <a:r>
              <a:rPr lang="en-US" sz="2000" dirty="0" err="1" smtClean="0"/>
              <a:t>cognição</a:t>
            </a:r>
            <a:endParaRPr lang="en-US" sz="2000" dirty="0" smtClean="0"/>
          </a:p>
          <a:p>
            <a:pPr algn="just"/>
            <a:r>
              <a:rPr lang="en-US" sz="2000" dirty="0" smtClean="0"/>
              <a:t>A </a:t>
            </a:r>
            <a:r>
              <a:rPr lang="en-US" sz="2000" dirty="0" err="1" smtClean="0"/>
              <a:t>média</a:t>
            </a:r>
            <a:r>
              <a:rPr lang="en-US" sz="2000" dirty="0" smtClean="0"/>
              <a:t> de tempo entre o </a:t>
            </a:r>
            <a:r>
              <a:rPr lang="en-US" sz="2000" dirty="0" err="1" smtClean="0"/>
              <a:t>início</a:t>
            </a:r>
            <a:r>
              <a:rPr lang="en-US" sz="2000" dirty="0" smtClean="0"/>
              <a:t> dos </a:t>
            </a:r>
            <a:r>
              <a:rPr lang="en-US" sz="2000" dirty="0" err="1" smtClean="0"/>
              <a:t>sintomas</a:t>
            </a:r>
            <a:r>
              <a:rPr lang="en-US" sz="2000" dirty="0" smtClean="0"/>
              <a:t> </a:t>
            </a:r>
            <a:r>
              <a:rPr lang="en-US" sz="2000" dirty="0" err="1" smtClean="0"/>
              <a:t>motores</a:t>
            </a:r>
            <a:r>
              <a:rPr lang="en-US" sz="2000" dirty="0" smtClean="0"/>
              <a:t> e a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de 10 </a:t>
            </a:r>
            <a:r>
              <a:rPr lang="en-US" sz="2000" dirty="0" err="1" smtClean="0"/>
              <a:t>anos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489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50" y="128734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Funções</a:t>
            </a:r>
            <a:r>
              <a:rPr lang="en-US" sz="2800" dirty="0" smtClean="0"/>
              <a:t> </a:t>
            </a:r>
            <a:r>
              <a:rPr lang="en-US" sz="2800" dirty="0" err="1" smtClean="0"/>
              <a:t>cognitivas</a:t>
            </a:r>
            <a:r>
              <a:rPr lang="en-US" sz="2800" dirty="0" smtClean="0"/>
              <a:t> </a:t>
            </a:r>
            <a:r>
              <a:rPr lang="en-US" sz="2800" dirty="0" err="1" smtClean="0"/>
              <a:t>durante</a:t>
            </a:r>
            <a:r>
              <a:rPr lang="en-US" sz="2800" dirty="0" smtClean="0"/>
              <a:t> a </a:t>
            </a:r>
            <a:r>
              <a:rPr lang="en-US" sz="2800" dirty="0" err="1" smtClean="0"/>
              <a:t>evolução</a:t>
            </a:r>
            <a:r>
              <a:rPr lang="en-US" sz="2800" dirty="0" smtClean="0"/>
              <a:t> da DP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60773"/>
            <a:ext cx="7583488" cy="400722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Fator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comum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prediz</a:t>
            </a:r>
            <a:r>
              <a:rPr lang="en-US" sz="2000" dirty="0" smtClean="0"/>
              <a:t>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- </a:t>
            </a:r>
            <a:r>
              <a:rPr lang="en-US" sz="2000" dirty="0" err="1" smtClean="0"/>
              <a:t>déficit</a:t>
            </a:r>
            <a:r>
              <a:rPr lang="en-US" sz="2000" dirty="0" smtClean="0"/>
              <a:t> das </a:t>
            </a:r>
            <a:r>
              <a:rPr lang="en-US" sz="2000" dirty="0" err="1" smtClean="0"/>
              <a:t>funções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executivas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particular da </a:t>
            </a:r>
            <a:r>
              <a:rPr lang="en-US" sz="2000" b="1" dirty="0" err="1" smtClean="0">
                <a:solidFill>
                  <a:srgbClr val="008000"/>
                </a:solidFill>
              </a:rPr>
              <a:t>fluência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semântica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Fluência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fonêmica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também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está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comprometida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</a:t>
            </a:r>
            <a:r>
              <a:rPr lang="en-US" sz="2000" dirty="0" smtClean="0">
                <a:solidFill>
                  <a:schemeClr val="tx1"/>
                </a:solidFill>
              </a:rPr>
              <a:t> DP</a:t>
            </a:r>
          </a:p>
          <a:p>
            <a:pPr algn="just">
              <a:lnSpc>
                <a:spcPct val="12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Fluência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semântica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relaciona</a:t>
            </a:r>
            <a:r>
              <a:rPr lang="en-US" sz="2000" dirty="0" smtClean="0">
                <a:solidFill>
                  <a:schemeClr val="tx1"/>
                </a:solidFill>
              </a:rPr>
              <a:t>-se a </a:t>
            </a:r>
            <a:r>
              <a:rPr lang="en-US" sz="2000" dirty="0" err="1" smtClean="0">
                <a:solidFill>
                  <a:schemeClr val="tx1"/>
                </a:solidFill>
              </a:rPr>
              <a:t>atrofia</a:t>
            </a:r>
            <a:r>
              <a:rPr lang="en-US" sz="2000" dirty="0" smtClean="0">
                <a:solidFill>
                  <a:schemeClr val="tx1"/>
                </a:solidFill>
              </a:rPr>
              <a:t> temporal, prefrontal e </a:t>
            </a:r>
            <a:r>
              <a:rPr lang="en-US" sz="2000" dirty="0" err="1" smtClean="0">
                <a:solidFill>
                  <a:schemeClr val="tx1"/>
                </a:solidFill>
              </a:rPr>
              <a:t>cerebelar</a:t>
            </a:r>
            <a:r>
              <a:rPr lang="en-US" sz="2000" dirty="0" smtClean="0">
                <a:solidFill>
                  <a:schemeClr val="tx1"/>
                </a:solidFill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</a:rPr>
              <a:t>deterioração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cognitiva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rápida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Pacientes</a:t>
            </a:r>
            <a:r>
              <a:rPr lang="en-US" sz="2000" dirty="0" smtClean="0">
                <a:solidFill>
                  <a:schemeClr val="tx1"/>
                </a:solidFill>
              </a:rPr>
              <a:t> com </a:t>
            </a:r>
            <a:r>
              <a:rPr lang="en-US" sz="2000" dirty="0" err="1" smtClean="0">
                <a:solidFill>
                  <a:schemeClr val="tx1"/>
                </a:solidFill>
              </a:rPr>
              <a:t>instabilidade</a:t>
            </a:r>
            <a:r>
              <a:rPr lang="en-US" sz="2000" dirty="0" smtClean="0">
                <a:solidFill>
                  <a:schemeClr val="tx1"/>
                </a:solidFill>
              </a:rPr>
              <a:t> postural e </a:t>
            </a:r>
            <a:r>
              <a:rPr lang="en-US" sz="2000" dirty="0" err="1" smtClean="0">
                <a:solidFill>
                  <a:schemeClr val="tx1"/>
                </a:solidFill>
              </a:rPr>
              <a:t>dificuldade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andar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apresentam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maior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comprometimento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cognitivo</a:t>
            </a:r>
            <a:r>
              <a:rPr lang="en-US" sz="2000" dirty="0" smtClean="0">
                <a:solidFill>
                  <a:schemeClr val="tx1"/>
                </a:solidFill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</a:rPr>
              <a:t>que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que</a:t>
            </a:r>
            <a:r>
              <a:rPr lang="en-US" sz="2000" dirty="0" smtClean="0">
                <a:solidFill>
                  <a:schemeClr val="tx1"/>
                </a:solidFill>
              </a:rPr>
              <a:t> tem </a:t>
            </a:r>
            <a:r>
              <a:rPr lang="en-US" sz="2000" dirty="0" err="1" smtClean="0">
                <a:solidFill>
                  <a:schemeClr val="tx1"/>
                </a:solidFill>
              </a:rPr>
              <a:t>predomínio</a:t>
            </a:r>
            <a:r>
              <a:rPr lang="en-US" sz="2000" dirty="0" smtClean="0">
                <a:solidFill>
                  <a:schemeClr val="tx1"/>
                </a:solidFill>
              </a:rPr>
              <a:t> de tremor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7001" y="6014463"/>
            <a:ext cx="469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Burn et al. J </a:t>
            </a:r>
            <a:r>
              <a:rPr lang="en-US" sz="1600" i="1" dirty="0" err="1" smtClean="0"/>
              <a:t>Neurol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Neurosurg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Psychiatr</a:t>
            </a:r>
            <a:r>
              <a:rPr lang="en-US" sz="1600" i="1" smtClean="0"/>
              <a:t> 2006;77:585-9</a:t>
            </a:r>
            <a:endParaRPr lang="en-US" sz="1600" i="1" dirty="0"/>
          </a:p>
        </p:txBody>
      </p:sp>
      <p:sp>
        <p:nvSpPr>
          <p:cNvPr id="5" name="Rectangular Callout 4"/>
          <p:cNvSpPr/>
          <p:nvPr/>
        </p:nvSpPr>
        <p:spPr>
          <a:xfrm>
            <a:off x="6697200" y="1427501"/>
            <a:ext cx="1022192" cy="759107"/>
          </a:xfrm>
          <a:prstGeom prst="wedgeRectCallout">
            <a:avLst>
              <a:gd name="adj1" fmla="val -113758"/>
              <a:gd name="adj2" fmla="val 918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/>
              <a:t>Gerar</a:t>
            </a:r>
            <a:r>
              <a:rPr lang="en-US" sz="1050" dirty="0" smtClean="0"/>
              <a:t> </a:t>
            </a:r>
            <a:r>
              <a:rPr lang="en-US" sz="1050" dirty="0" err="1" smtClean="0"/>
              <a:t>em</a:t>
            </a:r>
            <a:r>
              <a:rPr lang="en-US" sz="1050" dirty="0" smtClean="0"/>
              <a:t> 1’ </a:t>
            </a:r>
            <a:r>
              <a:rPr lang="en-US" sz="1050" dirty="0" err="1" smtClean="0"/>
              <a:t>nomes</a:t>
            </a:r>
            <a:r>
              <a:rPr lang="en-US" sz="1050" dirty="0" smtClean="0"/>
              <a:t> de cores, </a:t>
            </a:r>
            <a:r>
              <a:rPr lang="en-US" sz="1050" dirty="0" err="1" smtClean="0"/>
              <a:t>animais</a:t>
            </a:r>
            <a:r>
              <a:rPr lang="en-US" sz="1050" dirty="0" smtClean="0"/>
              <a:t>, </a:t>
            </a:r>
            <a:r>
              <a:rPr lang="en-US" sz="1050" dirty="0" err="1" smtClean="0"/>
              <a:t>frutas</a:t>
            </a:r>
            <a:endParaRPr lang="en-US" sz="1050" dirty="0"/>
          </a:p>
        </p:txBody>
      </p:sp>
      <p:sp>
        <p:nvSpPr>
          <p:cNvPr id="6" name="Rectangular Callout 5"/>
          <p:cNvSpPr/>
          <p:nvPr/>
        </p:nvSpPr>
        <p:spPr>
          <a:xfrm>
            <a:off x="7616905" y="2852015"/>
            <a:ext cx="1022192" cy="759107"/>
          </a:xfrm>
          <a:prstGeom prst="wedgeRectCallout">
            <a:avLst>
              <a:gd name="adj1" fmla="val -124680"/>
              <a:gd name="adj2" fmla="val -116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Gerar</a:t>
            </a:r>
            <a:r>
              <a:rPr lang="en-US" sz="1100" dirty="0" smtClean="0"/>
              <a:t> </a:t>
            </a:r>
            <a:r>
              <a:rPr lang="en-US" sz="1100" dirty="0" err="1" smtClean="0"/>
              <a:t>em</a:t>
            </a:r>
            <a:r>
              <a:rPr lang="en-US" sz="1100" dirty="0" smtClean="0"/>
              <a:t> 1’</a:t>
            </a:r>
          </a:p>
          <a:p>
            <a:pPr algn="ctr"/>
            <a:r>
              <a:rPr lang="en-US" sz="1100" dirty="0" err="1" smtClean="0"/>
              <a:t>palavras</a:t>
            </a:r>
            <a:r>
              <a:rPr lang="en-US" sz="1100" dirty="0" smtClean="0"/>
              <a:t> </a:t>
            </a:r>
            <a:r>
              <a:rPr lang="en-US" sz="1100" dirty="0" err="1" smtClean="0"/>
              <a:t>que</a:t>
            </a:r>
            <a:r>
              <a:rPr lang="en-US" sz="1100" dirty="0" smtClean="0"/>
              <a:t> </a:t>
            </a:r>
            <a:r>
              <a:rPr lang="en-US" sz="1100" dirty="0" err="1" smtClean="0"/>
              <a:t>comecem</a:t>
            </a:r>
            <a:r>
              <a:rPr lang="en-US" sz="1100" dirty="0" smtClean="0"/>
              <a:t> com</a:t>
            </a:r>
          </a:p>
          <a:p>
            <a:pPr algn="ctr"/>
            <a:r>
              <a:rPr lang="en-US" sz="1100" dirty="0" smtClean="0"/>
              <a:t> F, A, 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696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6859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Instrumentos</a:t>
            </a:r>
            <a:r>
              <a:rPr lang="en-US" sz="2800" dirty="0"/>
              <a:t> </a:t>
            </a:r>
            <a:r>
              <a:rPr lang="en-US" sz="2800" dirty="0" err="1"/>
              <a:t>diagnósticos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Mini-mental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DSM-IV- </a:t>
            </a:r>
            <a:r>
              <a:rPr lang="en-US" sz="2000" dirty="0" err="1" smtClean="0"/>
              <a:t>critério</a:t>
            </a:r>
            <a:r>
              <a:rPr lang="en-US" sz="2000" dirty="0" smtClean="0"/>
              <a:t> 294.1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/>
              <a:t>Escala</a:t>
            </a:r>
            <a:r>
              <a:rPr lang="en-US" sz="2000" dirty="0" smtClean="0"/>
              <a:t> </a:t>
            </a:r>
            <a:r>
              <a:rPr lang="en-US" sz="2000" dirty="0" err="1" smtClean="0"/>
              <a:t>clínica</a:t>
            </a:r>
            <a:r>
              <a:rPr lang="en-US" sz="2000" dirty="0" smtClean="0"/>
              <a:t> de </a:t>
            </a:r>
            <a:r>
              <a:rPr lang="en-US" sz="2000" dirty="0" err="1" smtClean="0"/>
              <a:t>pontuação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(CDR)   ≥ 1- </a:t>
            </a:r>
            <a:r>
              <a:rPr lang="en-US" sz="2000" dirty="0" err="1" smtClean="0"/>
              <a:t>baseia</a:t>
            </a:r>
            <a:r>
              <a:rPr lang="en-US" sz="2000" dirty="0" smtClean="0"/>
              <a:t>-se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anamnese</a:t>
            </a:r>
            <a:r>
              <a:rPr lang="en-US" sz="2000" dirty="0" smtClean="0"/>
              <a:t> e no </a:t>
            </a:r>
            <a:r>
              <a:rPr lang="en-US" sz="2000" dirty="0" err="1" smtClean="0"/>
              <a:t>julgamento</a:t>
            </a:r>
            <a:r>
              <a:rPr lang="en-US" sz="2000" dirty="0" smtClean="0"/>
              <a:t> </a:t>
            </a:r>
            <a:r>
              <a:rPr lang="en-US" sz="2000" dirty="0" err="1" smtClean="0"/>
              <a:t>clínico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err="1" smtClean="0"/>
              <a:t>Escala</a:t>
            </a:r>
            <a:r>
              <a:rPr lang="en-US" sz="2000" dirty="0" smtClean="0"/>
              <a:t>  </a:t>
            </a:r>
            <a:r>
              <a:rPr lang="en-US" sz="2000" dirty="0" err="1" smtClean="0"/>
              <a:t>Mattis</a:t>
            </a:r>
            <a:r>
              <a:rPr lang="en-US" sz="2000" dirty="0" smtClean="0"/>
              <a:t> de </a:t>
            </a:r>
            <a:r>
              <a:rPr lang="en-US" sz="2000" dirty="0" err="1" smtClean="0"/>
              <a:t>demência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MOCA- </a:t>
            </a:r>
            <a:r>
              <a:rPr lang="en-US" sz="2000" dirty="0" smtClean="0">
                <a:hlinkClick r:id="rId3"/>
              </a:rPr>
              <a:t>www.mocatest.org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628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Montreal Cognitive Assessment- MOCA</a:t>
            </a:r>
          </a:p>
        </p:txBody>
      </p:sp>
      <p:pic>
        <p:nvPicPr>
          <p:cNvPr id="4" name="Content Placeholder 3" descr="MoCA-Test-Portuguese_Brazil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-20056" b="63359"/>
          <a:stretch/>
        </p:blipFill>
        <p:spPr>
          <a:xfrm>
            <a:off x="1052937" y="178210"/>
            <a:ext cx="7511676" cy="6150580"/>
          </a:xfrm>
        </p:spPr>
      </p:pic>
    </p:spTree>
    <p:extLst>
      <p:ext uri="{BB962C8B-B14F-4D97-AF65-F5344CB8AC3E}">
        <p14:creationId xmlns:p14="http://schemas.microsoft.com/office/powerpoint/2010/main" val="360377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938" y="331016"/>
            <a:ext cx="8783637" cy="1143000"/>
          </a:xfrm>
        </p:spPr>
        <p:txBody>
          <a:bodyPr/>
          <a:lstStyle/>
          <a:p>
            <a:pPr algn="ctr"/>
            <a:r>
              <a:rPr lang="pt-BR" sz="3200" b="1" dirty="0" smtClean="0"/>
              <a:t>Demência-definição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000" dirty="0" smtClean="0"/>
              <a:t>DSM–IV </a:t>
            </a:r>
            <a:endParaRPr lang="pt-BR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938" y="1730822"/>
            <a:ext cx="8663287" cy="4822378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pt-BR" sz="1600" b="1" dirty="0" smtClean="0">
                <a:sym typeface="Monotype Sorts" charset="0"/>
              </a:rPr>
              <a:t>Acometimento de vários domínios da função cognitiva</a:t>
            </a:r>
            <a:r>
              <a:rPr lang="pt-BR" sz="1600" dirty="0" smtClean="0">
                <a:sym typeface="Monotype Sorts" charset="0"/>
              </a:rPr>
              <a:t> - memória e 1 ou + um dos seguintes: </a:t>
            </a:r>
          </a:p>
          <a:p>
            <a:pPr algn="just">
              <a:lnSpc>
                <a:spcPct val="140000"/>
              </a:lnSpc>
            </a:pPr>
            <a:r>
              <a:rPr lang="pt-BR" sz="1600" dirty="0" smtClean="0">
                <a:sym typeface="Monotype Sorts" charset="0"/>
              </a:rPr>
              <a:t>Afasia </a:t>
            </a:r>
          </a:p>
          <a:p>
            <a:pPr algn="just">
              <a:lnSpc>
                <a:spcPct val="140000"/>
              </a:lnSpc>
            </a:pPr>
            <a:r>
              <a:rPr lang="pt-BR" sz="1600" dirty="0" smtClean="0">
                <a:sym typeface="Monotype Sorts" charset="0"/>
              </a:rPr>
              <a:t>Apraxia</a:t>
            </a:r>
          </a:p>
          <a:p>
            <a:pPr algn="just">
              <a:lnSpc>
                <a:spcPct val="140000"/>
              </a:lnSpc>
            </a:pPr>
            <a:r>
              <a:rPr lang="pt-BR" sz="1600" dirty="0" err="1" smtClean="0">
                <a:sym typeface="Monotype Sorts" charset="0"/>
              </a:rPr>
              <a:t>Agnosia</a:t>
            </a:r>
            <a:endParaRPr lang="pt-BR" sz="1600" dirty="0" smtClean="0">
              <a:sym typeface="Monotype Sorts" charset="0"/>
            </a:endParaRPr>
          </a:p>
          <a:p>
            <a:pPr algn="just">
              <a:lnSpc>
                <a:spcPct val="140000"/>
              </a:lnSpc>
            </a:pPr>
            <a:r>
              <a:rPr lang="pt-BR" sz="1600" dirty="0" smtClean="0">
                <a:sym typeface="Monotype Sorts" charset="0"/>
              </a:rPr>
              <a:t>Comprometimento da função executiva</a:t>
            </a:r>
          </a:p>
          <a:p>
            <a:pPr algn="just">
              <a:lnSpc>
                <a:spcPct val="140000"/>
              </a:lnSpc>
            </a:pPr>
            <a:r>
              <a:rPr lang="pt-BR" sz="1600" b="1" dirty="0" smtClean="0">
                <a:sym typeface="Monotype Sorts" charset="0"/>
              </a:rPr>
              <a:t>O déficit cognitivo deve ser grave a ponto de causar comprometimento das funções 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pt-BR" sz="1600" b="1" dirty="0" smtClean="0">
                <a:sym typeface="Monotype Sorts" charset="0"/>
              </a:rPr>
              <a:t>sociais e profissionais </a:t>
            </a:r>
            <a:endParaRPr lang="pt-BR" sz="1600" b="1" dirty="0">
              <a:sym typeface="Monotype Sort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76" y="2346004"/>
            <a:ext cx="3028590" cy="1818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890" y="2813667"/>
            <a:ext cx="5410200" cy="349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391" y="2264071"/>
            <a:ext cx="3536834" cy="40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Montreal Cognitive Assessment- MOCA</a:t>
            </a:r>
          </a:p>
        </p:txBody>
      </p:sp>
      <p:pic>
        <p:nvPicPr>
          <p:cNvPr id="5" name="Content Placeholder 4" descr="MoCA-Test-Portuguese_Brazil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36073" b="29175"/>
          <a:stretch/>
        </p:blipFill>
        <p:spPr>
          <a:xfrm>
            <a:off x="655885" y="2238422"/>
            <a:ext cx="7744214" cy="4079514"/>
          </a:xfrm>
        </p:spPr>
      </p:pic>
    </p:spTree>
    <p:extLst>
      <p:ext uri="{BB962C8B-B14F-4D97-AF65-F5344CB8AC3E}">
        <p14:creationId xmlns:p14="http://schemas.microsoft.com/office/powerpoint/2010/main" val="366509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Montreal Cognitive Assessment- MOCA</a:t>
            </a:r>
          </a:p>
        </p:txBody>
      </p:sp>
      <p:pic>
        <p:nvPicPr>
          <p:cNvPr id="4" name="Content Placeholder 3" descr="MoCA-Test-Portuguese_Brazil.pdf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70534" r="-2260" b="-17729"/>
          <a:stretch/>
        </p:blipFill>
        <p:spPr>
          <a:xfrm>
            <a:off x="790318" y="1878011"/>
            <a:ext cx="7744215" cy="5058691"/>
          </a:xfrm>
        </p:spPr>
      </p:pic>
      <p:sp>
        <p:nvSpPr>
          <p:cNvPr id="7" name="TextBox 6"/>
          <p:cNvSpPr txBox="1"/>
          <p:nvPr/>
        </p:nvSpPr>
        <p:spPr>
          <a:xfrm>
            <a:off x="1367733" y="5207681"/>
            <a:ext cx="6362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Pontuação</a:t>
            </a:r>
            <a:r>
              <a:rPr lang="en-US" sz="2400" dirty="0" smtClean="0"/>
              <a:t> &lt; 26- CCL </a:t>
            </a:r>
            <a:r>
              <a:rPr lang="en-US" sz="2400" dirty="0" err="1" smtClean="0"/>
              <a:t>ou</a:t>
            </a:r>
            <a:r>
              <a:rPr lang="en-US" sz="2400" dirty="0" smtClean="0"/>
              <a:t> DA</a:t>
            </a:r>
          </a:p>
          <a:p>
            <a:r>
              <a:rPr lang="en-US" sz="2400" dirty="0" err="1" smtClean="0"/>
              <a:t>Acrescentar</a:t>
            </a:r>
            <a:r>
              <a:rPr lang="en-US" sz="2400" dirty="0" smtClean="0"/>
              <a:t> 2 </a:t>
            </a:r>
            <a:r>
              <a:rPr lang="en-US" sz="2400" dirty="0" err="1" smtClean="0"/>
              <a:t>pontos</a:t>
            </a:r>
            <a:r>
              <a:rPr lang="en-US" sz="2400" dirty="0" smtClean="0"/>
              <a:t> se 4-9 </a:t>
            </a:r>
            <a:r>
              <a:rPr lang="en-US" sz="2400" dirty="0" err="1" smtClean="0"/>
              <a:t>anos</a:t>
            </a:r>
            <a:r>
              <a:rPr lang="en-US" sz="2400" dirty="0" smtClean="0"/>
              <a:t> de </a:t>
            </a:r>
            <a:r>
              <a:rPr lang="en-US" sz="2400" dirty="0" err="1" smtClean="0"/>
              <a:t>escolaridade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860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6859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Outras</a:t>
            </a:r>
            <a:r>
              <a:rPr lang="en-US" sz="2800" dirty="0" smtClean="0"/>
              <a:t> </a:t>
            </a:r>
            <a:r>
              <a:rPr lang="en-US" sz="2800" dirty="0" err="1" smtClean="0"/>
              <a:t>causas</a:t>
            </a:r>
            <a:r>
              <a:rPr lang="en-US" sz="2800" dirty="0" smtClean="0"/>
              <a:t> de </a:t>
            </a:r>
            <a:r>
              <a:rPr lang="en-US" sz="2800" dirty="0" err="1" smtClean="0"/>
              <a:t>comprometimento</a:t>
            </a:r>
            <a:r>
              <a:rPr lang="en-US" sz="2800" dirty="0" smtClean="0"/>
              <a:t> </a:t>
            </a:r>
            <a:r>
              <a:rPr lang="en-US" sz="2800" dirty="0" err="1" smtClean="0"/>
              <a:t>cognitivo</a:t>
            </a:r>
            <a:r>
              <a:rPr lang="en-US" sz="2800" dirty="0" smtClean="0"/>
              <a:t> </a:t>
            </a:r>
            <a:r>
              <a:rPr lang="en-US" sz="2800" dirty="0" err="1" smtClean="0"/>
              <a:t>associado</a:t>
            </a:r>
            <a:r>
              <a:rPr lang="en-US" sz="2800" dirty="0" smtClean="0"/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DP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 smtClean="0"/>
              <a:t>coexistência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doença</a:t>
            </a:r>
            <a:r>
              <a:rPr lang="en-US" sz="2000" dirty="0" smtClean="0"/>
              <a:t> c</a:t>
            </a:r>
            <a:r>
              <a:rPr lang="en-US" sz="2000" dirty="0"/>
              <a:t>e</a:t>
            </a:r>
            <a:r>
              <a:rPr lang="en-US" sz="2000" dirty="0" smtClean="0"/>
              <a:t>rebrovascular </a:t>
            </a:r>
            <a:r>
              <a:rPr lang="en-US" sz="2000" dirty="0" err="1" smtClean="0"/>
              <a:t>relevante</a:t>
            </a:r>
            <a:endParaRPr lang="en-US" sz="2000" dirty="0" smtClean="0"/>
          </a:p>
          <a:p>
            <a:pPr algn="just">
              <a:lnSpc>
                <a:spcPct val="110000"/>
              </a:lnSpc>
            </a:pPr>
            <a:r>
              <a:rPr lang="en-US" sz="2000" dirty="0" err="1" smtClean="0">
                <a:solidFill>
                  <a:srgbClr val="103154"/>
                </a:solidFill>
              </a:rPr>
              <a:t>sintomas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cognitivos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associados</a:t>
            </a:r>
            <a:r>
              <a:rPr lang="en-US" sz="2000" dirty="0" smtClean="0">
                <a:solidFill>
                  <a:srgbClr val="103154"/>
                </a:solidFill>
              </a:rPr>
              <a:t> a </a:t>
            </a:r>
            <a:r>
              <a:rPr lang="en-US" sz="2000" dirty="0" err="1" smtClean="0">
                <a:solidFill>
                  <a:srgbClr val="103154"/>
                </a:solidFill>
              </a:rPr>
              <a:t>intoxicações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por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drogas</a:t>
            </a:r>
            <a:r>
              <a:rPr lang="en-US" sz="2000" dirty="0" smtClean="0">
                <a:solidFill>
                  <a:srgbClr val="103154"/>
                </a:solidFill>
              </a:rPr>
              <a:t> e </a:t>
            </a:r>
            <a:r>
              <a:rPr lang="en-US" sz="2000" dirty="0" err="1" smtClean="0">
                <a:solidFill>
                  <a:srgbClr val="103154"/>
                </a:solidFill>
              </a:rPr>
              <a:t>doenças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sistêmicas</a:t>
            </a:r>
            <a:endParaRPr lang="en-US" sz="2000" dirty="0" smtClean="0">
              <a:solidFill>
                <a:srgbClr val="103154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dirty="0" err="1" smtClean="0">
                <a:solidFill>
                  <a:srgbClr val="103154"/>
                </a:solidFill>
              </a:rPr>
              <a:t>Depressão</a:t>
            </a:r>
            <a:r>
              <a:rPr lang="en-US" sz="2000" dirty="0" smtClean="0">
                <a:solidFill>
                  <a:srgbClr val="103154"/>
                </a:solidFill>
              </a:rPr>
              <a:t>  grave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rgbClr val="008000"/>
                </a:solidFill>
              </a:rPr>
              <a:t>Demência</a:t>
            </a:r>
            <a:r>
              <a:rPr lang="en-US" sz="2000" b="1" dirty="0" smtClean="0">
                <a:solidFill>
                  <a:srgbClr val="008000"/>
                </a:solidFill>
              </a:rPr>
              <a:t> dos </a:t>
            </a:r>
            <a:r>
              <a:rPr lang="en-US" sz="2000" b="1" dirty="0" err="1" smtClean="0">
                <a:solidFill>
                  <a:srgbClr val="008000"/>
                </a:solidFill>
              </a:rPr>
              <a:t>corpos</a:t>
            </a:r>
            <a:r>
              <a:rPr lang="en-US" sz="2000" b="1" dirty="0" smtClean="0">
                <a:solidFill>
                  <a:srgbClr val="008000"/>
                </a:solidFill>
              </a:rPr>
              <a:t> de </a:t>
            </a:r>
            <a:r>
              <a:rPr lang="en-US" sz="2000" b="1" dirty="0" err="1" smtClean="0">
                <a:solidFill>
                  <a:srgbClr val="008000"/>
                </a:solidFill>
              </a:rPr>
              <a:t>Lewy</a:t>
            </a:r>
            <a:r>
              <a:rPr lang="en-US" sz="2000" dirty="0" smtClean="0">
                <a:solidFill>
                  <a:srgbClr val="103154"/>
                </a:solidFill>
              </a:rPr>
              <a:t>: </a:t>
            </a:r>
            <a:r>
              <a:rPr lang="en-US" sz="2000" dirty="0" err="1" smtClean="0">
                <a:solidFill>
                  <a:srgbClr val="103154"/>
                </a:solidFill>
              </a:rPr>
              <a:t>cognição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flutuante</a:t>
            </a:r>
            <a:r>
              <a:rPr lang="en-US" sz="2000" dirty="0" smtClean="0">
                <a:solidFill>
                  <a:srgbClr val="103154"/>
                </a:solidFill>
              </a:rPr>
              <a:t>; </a:t>
            </a:r>
            <a:r>
              <a:rPr lang="en-US" sz="2000" dirty="0" err="1" smtClean="0">
                <a:solidFill>
                  <a:srgbClr val="103154"/>
                </a:solidFill>
              </a:rPr>
              <a:t>alterações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marcantes</a:t>
            </a:r>
            <a:r>
              <a:rPr lang="en-US" sz="2000" dirty="0" smtClean="0">
                <a:solidFill>
                  <a:srgbClr val="103154"/>
                </a:solidFill>
              </a:rPr>
              <a:t> da </a:t>
            </a:r>
            <a:r>
              <a:rPr lang="en-US" sz="2000" dirty="0" err="1" smtClean="0">
                <a:solidFill>
                  <a:srgbClr val="103154"/>
                </a:solidFill>
              </a:rPr>
              <a:t>atenção</a:t>
            </a:r>
            <a:r>
              <a:rPr lang="en-US" sz="2000" dirty="0" smtClean="0">
                <a:solidFill>
                  <a:srgbClr val="103154"/>
                </a:solidFill>
              </a:rPr>
              <a:t>; </a:t>
            </a:r>
            <a:r>
              <a:rPr lang="en-US" sz="2000" dirty="0" err="1" smtClean="0">
                <a:solidFill>
                  <a:srgbClr val="103154"/>
                </a:solidFill>
              </a:rPr>
              <a:t>alucinações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visuais</a:t>
            </a:r>
            <a:r>
              <a:rPr lang="en-US" sz="2000" dirty="0" smtClean="0">
                <a:solidFill>
                  <a:srgbClr val="103154"/>
                </a:solidFill>
              </a:rPr>
              <a:t>; </a:t>
            </a:r>
            <a:r>
              <a:rPr lang="en-US" sz="2000" dirty="0" err="1" smtClean="0">
                <a:solidFill>
                  <a:srgbClr val="103154"/>
                </a:solidFill>
              </a:rPr>
              <a:t>quedas</a:t>
            </a:r>
            <a:r>
              <a:rPr lang="en-US" sz="2000" dirty="0" smtClean="0">
                <a:solidFill>
                  <a:srgbClr val="103154"/>
                </a:solidFill>
              </a:rPr>
              <a:t>; </a:t>
            </a:r>
            <a:r>
              <a:rPr lang="en-US" sz="2000" dirty="0" err="1" smtClean="0">
                <a:solidFill>
                  <a:srgbClr val="103154"/>
                </a:solidFill>
              </a:rPr>
              <a:t>rigidez+acinesia</a:t>
            </a:r>
            <a:r>
              <a:rPr lang="en-US" sz="2000" dirty="0" smtClean="0">
                <a:solidFill>
                  <a:srgbClr val="103154"/>
                </a:solidFill>
              </a:rPr>
              <a:t> com </a:t>
            </a:r>
            <a:r>
              <a:rPr lang="en-US" sz="2000" dirty="0" err="1" smtClean="0">
                <a:solidFill>
                  <a:srgbClr val="103154"/>
                </a:solidFill>
              </a:rPr>
              <a:t>predomínio</a:t>
            </a:r>
            <a:r>
              <a:rPr lang="en-US" sz="2000" dirty="0" smtClean="0">
                <a:solidFill>
                  <a:srgbClr val="103154"/>
                </a:solidFill>
              </a:rPr>
              <a:t> axial ; </a:t>
            </a:r>
            <a:r>
              <a:rPr lang="en-US" sz="2000" dirty="0" err="1" smtClean="0">
                <a:solidFill>
                  <a:srgbClr val="103154"/>
                </a:solidFill>
              </a:rPr>
              <a:t>sintomas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cognitivos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após</a:t>
            </a:r>
            <a:r>
              <a:rPr lang="en-US" sz="2000" dirty="0" smtClean="0">
                <a:solidFill>
                  <a:srgbClr val="103154"/>
                </a:solidFill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</a:rPr>
              <a:t>menos</a:t>
            </a:r>
            <a:r>
              <a:rPr lang="en-US" sz="2000" dirty="0" smtClean="0">
                <a:solidFill>
                  <a:srgbClr val="103154"/>
                </a:solidFill>
              </a:rPr>
              <a:t> de um</a:t>
            </a:r>
            <a:r>
              <a:rPr lang="en-US" sz="2000" dirty="0" smtClean="0">
                <a:solidFill>
                  <a:srgbClr val="103154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103154"/>
                </a:solidFill>
                <a:sym typeface="Wingdings"/>
              </a:rPr>
              <a:t>ano</a:t>
            </a:r>
            <a:r>
              <a:rPr lang="en-US" sz="2000" dirty="0" smtClean="0">
                <a:solidFill>
                  <a:srgbClr val="103154"/>
                </a:solidFill>
                <a:sym typeface="Wingdings"/>
              </a:rPr>
              <a:t> do </a:t>
            </a:r>
            <a:r>
              <a:rPr lang="en-US" sz="2000" dirty="0" err="1" smtClean="0">
                <a:solidFill>
                  <a:srgbClr val="103154"/>
                </a:solidFill>
                <a:sym typeface="Wingdings"/>
              </a:rPr>
              <a:t>início</a:t>
            </a:r>
            <a:r>
              <a:rPr lang="en-US" sz="2000" dirty="0" smtClean="0">
                <a:solidFill>
                  <a:srgbClr val="103154"/>
                </a:solidFill>
                <a:sym typeface="Wingdings"/>
              </a:rPr>
              <a:t> do </a:t>
            </a:r>
            <a:r>
              <a:rPr lang="en-US" sz="2000" dirty="0" err="1" smtClean="0">
                <a:solidFill>
                  <a:srgbClr val="103154"/>
                </a:solidFill>
                <a:sym typeface="Wingdings"/>
              </a:rPr>
              <a:t>quadro</a:t>
            </a:r>
            <a:r>
              <a:rPr lang="en-US" sz="2000" dirty="0" smtClean="0">
                <a:solidFill>
                  <a:srgbClr val="103154"/>
                </a:solidFill>
                <a:sym typeface="Wingdings"/>
              </a:rPr>
              <a:t> motor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9411" y="6090409"/>
            <a:ext cx="388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Emre</a:t>
            </a:r>
            <a:r>
              <a:rPr lang="en-US" sz="1600" i="1" dirty="0" smtClean="0"/>
              <a:t> et al. </a:t>
            </a:r>
            <a:r>
              <a:rPr lang="en-US" sz="1600" i="1" dirty="0" err="1" smtClean="0"/>
              <a:t>Mov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Disord</a:t>
            </a:r>
            <a:r>
              <a:rPr lang="en-US" sz="1600" i="1" dirty="0" smtClean="0"/>
              <a:t> 2007:22(12):1689-707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8729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9705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Tratamento</a:t>
            </a:r>
            <a:r>
              <a:rPr lang="en-US" sz="2800" dirty="0" smtClean="0"/>
              <a:t> da </a:t>
            </a:r>
            <a:r>
              <a:rPr lang="en-US" sz="2800" dirty="0" err="1" smtClean="0"/>
              <a:t>disfunção</a:t>
            </a:r>
            <a:r>
              <a:rPr lang="en-US" sz="2800" dirty="0" smtClean="0"/>
              <a:t> </a:t>
            </a:r>
            <a:r>
              <a:rPr lang="en-US" sz="2800" dirty="0" err="1" smtClean="0"/>
              <a:t>cognitiva</a:t>
            </a:r>
            <a:r>
              <a:rPr lang="en-US" sz="2800" dirty="0" smtClean="0"/>
              <a:t> </a:t>
            </a:r>
            <a:r>
              <a:rPr lang="en-US" sz="2800" dirty="0" err="1" smtClean="0"/>
              <a:t>dopaminérgica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Pacientes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r>
              <a:rPr lang="en-US" sz="2000" dirty="0" smtClean="0"/>
              <a:t>-  o </a:t>
            </a:r>
            <a:r>
              <a:rPr lang="en-US" sz="2000" dirty="0" err="1" smtClean="0"/>
              <a:t>tratamento</a:t>
            </a:r>
            <a:r>
              <a:rPr lang="en-US" sz="2000" dirty="0" smtClean="0"/>
              <a:t> </a:t>
            </a:r>
            <a:r>
              <a:rPr lang="en-US" sz="2000" dirty="0" err="1" smtClean="0"/>
              <a:t>dopaminérgico</a:t>
            </a:r>
            <a:r>
              <a:rPr lang="en-US" sz="2000" dirty="0" smtClean="0"/>
              <a:t> </a:t>
            </a:r>
            <a:r>
              <a:rPr lang="en-US" sz="2000" dirty="0" err="1" smtClean="0"/>
              <a:t>melhora</a:t>
            </a:r>
            <a:r>
              <a:rPr lang="en-US" sz="2000" dirty="0" smtClean="0"/>
              <a:t> </a:t>
            </a:r>
            <a:r>
              <a:rPr lang="en-US" sz="2000" dirty="0" err="1" smtClean="0"/>
              <a:t>parcialmente</a:t>
            </a:r>
            <a:r>
              <a:rPr lang="en-US" sz="2000" dirty="0" smtClean="0"/>
              <a:t> a </a:t>
            </a:r>
            <a:r>
              <a:rPr lang="en-US" sz="2000" dirty="0" err="1" smtClean="0"/>
              <a:t>disfunção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executiva</a:t>
            </a:r>
            <a:endParaRPr lang="en-US" sz="2000" dirty="0" smtClean="0"/>
          </a:p>
          <a:p>
            <a:pPr algn="just">
              <a:lnSpc>
                <a:spcPct val="120000"/>
              </a:lnSpc>
            </a:pPr>
            <a:r>
              <a:rPr lang="en-US" sz="2000" dirty="0" err="1" smtClean="0"/>
              <a:t>Pacientes</a:t>
            </a:r>
            <a:r>
              <a:rPr lang="en-US" sz="2000" dirty="0" smtClean="0"/>
              <a:t> com </a:t>
            </a:r>
            <a:r>
              <a:rPr lang="en-US" sz="2000" dirty="0" err="1" smtClean="0"/>
              <a:t>encurtamento</a:t>
            </a:r>
            <a:r>
              <a:rPr lang="en-US" sz="2000" dirty="0" smtClean="0"/>
              <a:t> da </a:t>
            </a:r>
            <a:r>
              <a:rPr lang="en-US" sz="2000" dirty="0" err="1" smtClean="0"/>
              <a:t>duração</a:t>
            </a:r>
            <a:r>
              <a:rPr lang="en-US" sz="2000" dirty="0" smtClean="0"/>
              <a:t> da levodopa- se for </a:t>
            </a:r>
            <a:r>
              <a:rPr lang="en-US" sz="2000" dirty="0" err="1" smtClean="0"/>
              <a:t>administrado</a:t>
            </a:r>
            <a:r>
              <a:rPr lang="en-US" sz="2000" dirty="0" smtClean="0"/>
              <a:t> </a:t>
            </a:r>
            <a:r>
              <a:rPr lang="en-US" sz="2000" dirty="0" err="1" smtClean="0"/>
              <a:t>excesso</a:t>
            </a:r>
            <a:r>
              <a:rPr lang="en-US" sz="2000" dirty="0" smtClean="0"/>
              <a:t> de DA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ocorrer</a:t>
            </a:r>
            <a:r>
              <a:rPr lang="en-US" sz="2000" dirty="0" smtClean="0"/>
              <a:t> </a:t>
            </a:r>
            <a:r>
              <a:rPr lang="en-US" sz="2000" dirty="0" err="1" smtClean="0"/>
              <a:t>piora</a:t>
            </a:r>
            <a:r>
              <a:rPr lang="en-US" sz="2000" dirty="0" smtClean="0"/>
              <a:t> </a:t>
            </a:r>
            <a:r>
              <a:rPr lang="en-US" sz="2000" dirty="0" err="1" smtClean="0"/>
              <a:t>cognitiva</a:t>
            </a:r>
            <a:endParaRPr lang="en-US" sz="2000" dirty="0" smtClean="0"/>
          </a:p>
          <a:p>
            <a:pPr algn="just">
              <a:lnSpc>
                <a:spcPct val="120000"/>
              </a:lnSpc>
            </a:pPr>
            <a:r>
              <a:rPr lang="en-US" sz="2000" dirty="0" err="1" smtClean="0"/>
              <a:t>Rasagilina</a:t>
            </a:r>
            <a:r>
              <a:rPr lang="en-US" sz="2000" dirty="0" smtClean="0"/>
              <a:t> </a:t>
            </a:r>
            <a:r>
              <a:rPr lang="en-US" sz="2000" dirty="0" err="1" smtClean="0"/>
              <a:t>melhora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significativamente</a:t>
            </a:r>
            <a:r>
              <a:rPr lang="en-US" sz="2000" dirty="0" smtClean="0"/>
              <a:t> a </a:t>
            </a:r>
            <a:r>
              <a:rPr lang="en-US" sz="2000" dirty="0" err="1" smtClean="0"/>
              <a:t>atenção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pacientes</a:t>
            </a:r>
            <a:r>
              <a:rPr lang="en-US" sz="2000" dirty="0" smtClean="0"/>
              <a:t> com DP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,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modificar</a:t>
            </a:r>
            <a:r>
              <a:rPr lang="en-US" sz="2000" dirty="0" smtClean="0"/>
              <a:t> outros </a:t>
            </a:r>
            <a:r>
              <a:rPr lang="en-US" sz="2000" dirty="0" err="1" smtClean="0"/>
              <a:t>domínios</a:t>
            </a:r>
            <a:r>
              <a:rPr lang="en-US" sz="2000" dirty="0" smtClean="0"/>
              <a:t> da </a:t>
            </a:r>
            <a:r>
              <a:rPr lang="en-US" sz="2000" dirty="0" err="1" smtClean="0"/>
              <a:t>cognição</a:t>
            </a:r>
            <a:endParaRPr lang="en-US" sz="2000" dirty="0" smtClean="0"/>
          </a:p>
          <a:p>
            <a:pPr algn="just">
              <a:lnSpc>
                <a:spcPct val="120000"/>
              </a:lnSpc>
            </a:pPr>
            <a:r>
              <a:rPr lang="en-US" sz="2000" dirty="0" err="1"/>
              <a:t>Treinamento</a:t>
            </a:r>
            <a:r>
              <a:rPr lang="en-US" sz="2000" dirty="0"/>
              <a:t> </a:t>
            </a:r>
            <a:r>
              <a:rPr lang="en-US" sz="2000" dirty="0" err="1"/>
              <a:t>cognitivo</a:t>
            </a:r>
            <a:r>
              <a:rPr lang="en-US" sz="2000" dirty="0"/>
              <a:t>- </a:t>
            </a:r>
            <a:r>
              <a:rPr lang="en-US" sz="2000" dirty="0" err="1"/>
              <a:t>realça</a:t>
            </a:r>
            <a:r>
              <a:rPr lang="en-US" sz="2000" dirty="0"/>
              <a:t> a </a:t>
            </a:r>
            <a:r>
              <a:rPr lang="en-US" sz="2000" dirty="0" err="1"/>
              <a:t>liberação</a:t>
            </a:r>
            <a:r>
              <a:rPr lang="en-US" sz="2000" dirty="0"/>
              <a:t> da DA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12599" y="6073042"/>
            <a:ext cx="3530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Paris A et al. </a:t>
            </a:r>
            <a:r>
              <a:rPr lang="en-US" sz="1600" i="1" dirty="0" err="1" smtClean="0"/>
              <a:t>Mov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Disord</a:t>
            </a:r>
            <a:r>
              <a:rPr lang="en-US" sz="1600" i="1" dirty="0" smtClean="0"/>
              <a:t> 2011; 26:1251-8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56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Tratamento</a:t>
            </a:r>
            <a:r>
              <a:rPr lang="en-US" sz="3200" dirty="0" smtClean="0"/>
              <a:t> da </a:t>
            </a:r>
            <a:r>
              <a:rPr lang="en-US" sz="3200" dirty="0" err="1"/>
              <a:t>d</a:t>
            </a:r>
            <a:r>
              <a:rPr lang="en-US" sz="3200" dirty="0" err="1" smtClean="0"/>
              <a:t>eficiência</a:t>
            </a:r>
            <a:r>
              <a:rPr lang="en-US" sz="3200" dirty="0" smtClean="0"/>
              <a:t> </a:t>
            </a:r>
            <a:r>
              <a:rPr lang="en-US" sz="3200" dirty="0" err="1" smtClean="0"/>
              <a:t>noradrenérgica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Contribui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a </a:t>
            </a:r>
            <a:r>
              <a:rPr lang="en-US" sz="2000" dirty="0" err="1" smtClean="0"/>
              <a:t>disfunção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executiva</a:t>
            </a:r>
            <a:endParaRPr lang="en-US" sz="2000" dirty="0" smtClean="0"/>
          </a:p>
          <a:p>
            <a:pPr algn="just">
              <a:lnSpc>
                <a:spcPct val="130000"/>
              </a:lnSpc>
            </a:pPr>
            <a:endParaRPr lang="en-US" sz="2000" dirty="0" smtClean="0"/>
          </a:p>
          <a:p>
            <a:pPr algn="just">
              <a:lnSpc>
                <a:spcPct val="130000"/>
              </a:lnSpc>
            </a:pPr>
            <a:r>
              <a:rPr lang="en-US" sz="2000" dirty="0" err="1" smtClean="0"/>
              <a:t>Atomoxetina</a:t>
            </a:r>
            <a:r>
              <a:rPr lang="en-US" sz="2000" dirty="0" smtClean="0"/>
              <a:t>- </a:t>
            </a:r>
            <a:r>
              <a:rPr lang="en-US" sz="2000" dirty="0" err="1" smtClean="0"/>
              <a:t>inibidor</a:t>
            </a:r>
            <a:r>
              <a:rPr lang="en-US" sz="2000" dirty="0" smtClean="0"/>
              <a:t> da </a:t>
            </a:r>
            <a:r>
              <a:rPr lang="en-US" sz="2000" dirty="0" err="1" smtClean="0"/>
              <a:t>recaptação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epinefrina</a:t>
            </a:r>
            <a:r>
              <a:rPr lang="en-US" sz="2000" dirty="0" smtClean="0"/>
              <a:t>; </a:t>
            </a:r>
            <a:r>
              <a:rPr lang="en-US" sz="2000" dirty="0" err="1" smtClean="0"/>
              <a:t>indicada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TDAH; 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000" dirty="0" smtClean="0"/>
              <a:t> </a:t>
            </a:r>
            <a:r>
              <a:rPr lang="en-US" sz="2000" dirty="0" err="1" smtClean="0"/>
              <a:t>noradrenalina</a:t>
            </a:r>
            <a:r>
              <a:rPr lang="en-US" sz="2000" dirty="0" smtClean="0"/>
              <a:t>- </a:t>
            </a:r>
            <a:r>
              <a:rPr lang="en-US" sz="2000" dirty="0" err="1" smtClean="0"/>
              <a:t>melhora</a:t>
            </a:r>
            <a:r>
              <a:rPr lang="en-US" sz="2000" dirty="0" smtClean="0"/>
              <a:t> a </a:t>
            </a:r>
            <a:r>
              <a:rPr lang="en-US" sz="2000" dirty="0" err="1" smtClean="0"/>
              <a:t>disfunção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executiva</a:t>
            </a:r>
            <a:r>
              <a:rPr lang="en-US" sz="2000" dirty="0" smtClean="0"/>
              <a:t>, </a:t>
            </a:r>
            <a:r>
              <a:rPr lang="en-US" sz="2000" dirty="0" err="1" smtClean="0"/>
              <a:t>sonolência</a:t>
            </a:r>
            <a:r>
              <a:rPr lang="en-US" sz="2000" dirty="0" smtClean="0"/>
              <a:t> </a:t>
            </a:r>
            <a:r>
              <a:rPr lang="en-US" sz="2000" dirty="0" err="1" smtClean="0"/>
              <a:t>diurna</a:t>
            </a:r>
            <a:r>
              <a:rPr lang="en-US" sz="2000" dirty="0" smtClean="0"/>
              <a:t> e </a:t>
            </a:r>
            <a:r>
              <a:rPr lang="en-US" sz="2000" dirty="0" err="1" smtClean="0"/>
              <a:t>depressão</a:t>
            </a:r>
            <a:r>
              <a:rPr lang="en-US" sz="2000" dirty="0" smtClean="0"/>
              <a:t>; 25-100 mg/</a:t>
            </a:r>
            <a:r>
              <a:rPr lang="en-US" sz="2000" dirty="0" err="1" smtClean="0"/>
              <a:t>dia</a:t>
            </a:r>
            <a:endParaRPr lang="en-US" sz="2000" dirty="0" smtClean="0"/>
          </a:p>
          <a:p>
            <a:pPr algn="just">
              <a:lnSpc>
                <a:spcPct val="130000"/>
              </a:lnSpc>
            </a:pPr>
            <a:endParaRPr lang="en-US" sz="2000" dirty="0" smtClean="0"/>
          </a:p>
          <a:p>
            <a:pPr algn="just"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73223" y="6057653"/>
            <a:ext cx="3408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smtClean="0"/>
              <a:t>Marsh L et al.Mov </a:t>
            </a:r>
            <a:r>
              <a:rPr lang="sk-SK" sz="1400" i="1" dirty="0"/>
              <a:t>Disord. </a:t>
            </a:r>
            <a:r>
              <a:rPr lang="sk-SK" sz="1400" i="1" dirty="0" smtClean="0"/>
              <a:t>2009;24</a:t>
            </a:r>
            <a:r>
              <a:rPr lang="sk-SK" sz="1400" i="1" dirty="0"/>
              <a:t>(2):277-82</a:t>
            </a: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95585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Tratamento</a:t>
            </a:r>
            <a:r>
              <a:rPr lang="en-US" sz="3200" dirty="0" smtClean="0"/>
              <a:t> da </a:t>
            </a:r>
            <a:r>
              <a:rPr lang="en-US" sz="3200" dirty="0" err="1"/>
              <a:t>d</a:t>
            </a:r>
            <a:r>
              <a:rPr lang="en-US" sz="3200" dirty="0" err="1" smtClean="0"/>
              <a:t>isfunção</a:t>
            </a:r>
            <a:r>
              <a:rPr lang="en-US" sz="3200" dirty="0" smtClean="0"/>
              <a:t> </a:t>
            </a:r>
            <a:r>
              <a:rPr lang="en-US" sz="3200" dirty="0" err="1" smtClean="0"/>
              <a:t>colinérgica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solidFill>
                  <a:srgbClr val="008000"/>
                </a:solidFill>
              </a:rPr>
              <a:t>Rivastigmina</a:t>
            </a:r>
            <a:r>
              <a:rPr lang="en-US" sz="2000" dirty="0" smtClean="0"/>
              <a:t>- </a:t>
            </a:r>
            <a:r>
              <a:rPr lang="en-US" sz="2000" dirty="0" err="1" smtClean="0"/>
              <a:t>melhora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significativa</a:t>
            </a:r>
            <a:r>
              <a:rPr lang="en-US" sz="2000" dirty="0" smtClean="0"/>
              <a:t> dos </a:t>
            </a:r>
            <a:r>
              <a:rPr lang="en-US" sz="2000" dirty="0" err="1" smtClean="0"/>
              <a:t>sintomas</a:t>
            </a:r>
            <a:r>
              <a:rPr lang="en-US" sz="2000" dirty="0" smtClean="0"/>
              <a:t> </a:t>
            </a:r>
            <a:r>
              <a:rPr lang="en-US" sz="2000" dirty="0" err="1" smtClean="0"/>
              <a:t>demenciais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DP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solidFill>
                  <a:srgbClr val="008000"/>
                </a:solidFill>
              </a:rPr>
              <a:t>Galantamina</a:t>
            </a:r>
            <a:r>
              <a:rPr lang="en-US" sz="2000" dirty="0" smtClean="0"/>
              <a:t>- </a:t>
            </a:r>
            <a:r>
              <a:rPr lang="en-US" sz="2000" dirty="0" err="1" smtClean="0"/>
              <a:t>melhora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sintomas</a:t>
            </a:r>
            <a:r>
              <a:rPr lang="en-US" sz="2000" dirty="0" smtClean="0"/>
              <a:t>, com </a:t>
            </a:r>
            <a:r>
              <a:rPr lang="en-US" sz="2000" dirty="0" err="1" smtClean="0"/>
              <a:t>efeitos</a:t>
            </a:r>
            <a:r>
              <a:rPr lang="en-US" sz="2000" dirty="0" smtClean="0"/>
              <a:t> </a:t>
            </a:r>
            <a:r>
              <a:rPr lang="en-US" sz="2000" dirty="0" err="1" smtClean="0"/>
              <a:t>colaterais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30%- </a:t>
            </a:r>
            <a:r>
              <a:rPr lang="en-US" sz="2000" dirty="0" err="1" smtClean="0"/>
              <a:t>hipotensão</a:t>
            </a:r>
            <a:r>
              <a:rPr lang="en-US" sz="2000" dirty="0"/>
              <a:t> </a:t>
            </a:r>
            <a:r>
              <a:rPr lang="en-US" sz="2000" dirty="0" smtClean="0"/>
              <a:t>postural, TGI, </a:t>
            </a:r>
            <a:r>
              <a:rPr lang="en-US" sz="2000" dirty="0" err="1" smtClean="0"/>
              <a:t>salivação</a:t>
            </a:r>
            <a:r>
              <a:rPr lang="en-US" sz="2000" dirty="0" smtClean="0"/>
              <a:t>- </a:t>
            </a:r>
            <a:r>
              <a:rPr lang="en-US" sz="2000" dirty="0" err="1" smtClean="0"/>
              <a:t>sem</a:t>
            </a:r>
            <a:r>
              <a:rPr lang="en-US" sz="2000" dirty="0" smtClean="0"/>
              <a:t> </a:t>
            </a:r>
            <a:r>
              <a:rPr lang="en-US" sz="2000" dirty="0" err="1" smtClean="0"/>
              <a:t>melhora</a:t>
            </a:r>
            <a:r>
              <a:rPr lang="en-US" sz="2000" dirty="0" smtClean="0"/>
              <a:t> </a:t>
            </a:r>
            <a:r>
              <a:rPr lang="en-US" sz="2000" dirty="0" err="1" smtClean="0"/>
              <a:t>num</a:t>
            </a:r>
            <a:r>
              <a:rPr lang="en-US" sz="2000" dirty="0" smtClean="0"/>
              <a:t> </a:t>
            </a:r>
            <a:r>
              <a:rPr lang="en-US" sz="2000" dirty="0" err="1" smtClean="0"/>
              <a:t>estudo</a:t>
            </a:r>
            <a:r>
              <a:rPr lang="en-US" sz="2000" dirty="0" smtClean="0"/>
              <a:t> </a:t>
            </a:r>
            <a:r>
              <a:rPr lang="en-US" sz="2000" dirty="0" err="1" smtClean="0"/>
              <a:t>duplo-cego</a:t>
            </a:r>
            <a:endParaRPr lang="en-US" sz="2000" dirty="0" smtClean="0"/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solidFill>
                  <a:srgbClr val="008000"/>
                </a:solidFill>
              </a:rPr>
              <a:t>Memantina</a:t>
            </a:r>
            <a:r>
              <a:rPr lang="en-US" sz="2000" dirty="0" smtClean="0"/>
              <a:t>- </a:t>
            </a:r>
            <a:r>
              <a:rPr lang="en-US" sz="2000" dirty="0" err="1" smtClean="0"/>
              <a:t>antagonista</a:t>
            </a:r>
            <a:r>
              <a:rPr lang="en-US" sz="2000" dirty="0" smtClean="0"/>
              <a:t> dos </a:t>
            </a:r>
            <a:r>
              <a:rPr lang="en-US" sz="2000" dirty="0" err="1" smtClean="0"/>
              <a:t>receptores</a:t>
            </a:r>
            <a:r>
              <a:rPr lang="en-US" sz="2000" dirty="0" smtClean="0"/>
              <a:t> NMDA- um </a:t>
            </a:r>
            <a:r>
              <a:rPr lang="en-US" sz="2000" dirty="0" err="1" smtClean="0"/>
              <a:t>estudo</a:t>
            </a:r>
            <a:r>
              <a:rPr lang="en-US" sz="2000" dirty="0" smtClean="0"/>
              <a:t> </a:t>
            </a:r>
            <a:r>
              <a:rPr lang="en-US" sz="2000" dirty="0" err="1" smtClean="0"/>
              <a:t>mostrou</a:t>
            </a:r>
            <a:r>
              <a:rPr lang="en-US" sz="2000" dirty="0" smtClean="0"/>
              <a:t> </a:t>
            </a:r>
            <a:r>
              <a:rPr lang="en-US" sz="2000" dirty="0" err="1" smtClean="0"/>
              <a:t>melhora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impressão</a:t>
            </a:r>
            <a:r>
              <a:rPr lang="en-US" sz="2000" dirty="0" smtClean="0"/>
              <a:t> </a:t>
            </a:r>
            <a:r>
              <a:rPr lang="en-US" sz="2000" dirty="0" err="1" smtClean="0"/>
              <a:t>clínica</a:t>
            </a:r>
            <a:r>
              <a:rPr lang="en-US" sz="2000" dirty="0" smtClean="0"/>
              <a:t> global; </a:t>
            </a:r>
            <a:r>
              <a:rPr lang="en-US" sz="2000" dirty="0" err="1"/>
              <a:t>m</a:t>
            </a:r>
            <a:r>
              <a:rPr lang="en-US" sz="2000" dirty="0" err="1" smtClean="0"/>
              <a:t>elhora</a:t>
            </a:r>
            <a:r>
              <a:rPr lang="en-US" sz="2000" dirty="0" smtClean="0"/>
              <a:t> da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da </a:t>
            </a:r>
            <a:r>
              <a:rPr lang="en-US" sz="2000" dirty="0" err="1" smtClean="0"/>
              <a:t>doença</a:t>
            </a:r>
            <a:r>
              <a:rPr lang="en-US" sz="2000" dirty="0" smtClean="0"/>
              <a:t> dos </a:t>
            </a:r>
            <a:r>
              <a:rPr lang="en-US" sz="2000" dirty="0" err="1" smtClean="0"/>
              <a:t>corpos</a:t>
            </a:r>
            <a:r>
              <a:rPr lang="en-US" sz="2000" dirty="0" smtClean="0"/>
              <a:t> de </a:t>
            </a:r>
            <a:r>
              <a:rPr lang="en-US" sz="2000" dirty="0" err="1" smtClean="0"/>
              <a:t>Lewy</a:t>
            </a:r>
            <a:r>
              <a:rPr lang="en-US" sz="2000" dirty="0" smtClean="0"/>
              <a:t>, mas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da DP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2351" y="5903765"/>
            <a:ext cx="703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Hilker</a:t>
            </a:r>
            <a:r>
              <a:rPr lang="en-US" sz="1600" i="1" dirty="0" smtClean="0"/>
              <a:t>.  Neurology 2005                         </a:t>
            </a:r>
            <a:r>
              <a:rPr lang="en-US" sz="1600" i="1" dirty="0" err="1" smtClean="0"/>
              <a:t>Aarsland</a:t>
            </a:r>
            <a:r>
              <a:rPr lang="en-US" sz="1600" i="1" dirty="0" smtClean="0"/>
              <a:t> et al. </a:t>
            </a:r>
            <a:r>
              <a:rPr lang="de-DE" sz="1600" i="1" dirty="0"/>
              <a:t>Lancet </a:t>
            </a:r>
            <a:r>
              <a:rPr lang="de-DE" sz="1600" i="1" dirty="0" err="1"/>
              <a:t>Neurol</a:t>
            </a:r>
            <a:r>
              <a:rPr lang="de-DE" sz="1600" i="1" dirty="0"/>
              <a:t>. </a:t>
            </a:r>
            <a:r>
              <a:rPr lang="de-DE" sz="1600" i="1" dirty="0" smtClean="0"/>
              <a:t>2009;8</a:t>
            </a:r>
            <a:r>
              <a:rPr lang="de-DE" sz="1600" i="1" dirty="0"/>
              <a:t>(7):613-</a:t>
            </a:r>
            <a:r>
              <a:rPr lang="de-DE" sz="1600" i="1" dirty="0" smtClean="0"/>
              <a:t>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600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92909"/>
            <a:ext cx="7583488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/>
              <a:t>Inibidores</a:t>
            </a:r>
            <a:r>
              <a:rPr lang="en-US" sz="2400" dirty="0" smtClean="0"/>
              <a:t> da </a:t>
            </a:r>
            <a:r>
              <a:rPr lang="en-US" sz="2400" dirty="0" err="1" smtClean="0"/>
              <a:t>colinesterase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demência</a:t>
            </a:r>
            <a:r>
              <a:rPr lang="en-US" sz="2400" dirty="0" smtClean="0"/>
              <a:t> dos </a:t>
            </a:r>
            <a:r>
              <a:rPr lang="en-US" sz="2400" dirty="0" err="1" smtClean="0"/>
              <a:t>corpos</a:t>
            </a:r>
            <a:r>
              <a:rPr lang="en-US" sz="2400" dirty="0" smtClean="0"/>
              <a:t> de </a:t>
            </a:r>
            <a:r>
              <a:rPr lang="en-US" sz="2400" dirty="0" err="1" smtClean="0"/>
              <a:t>Lewy</a:t>
            </a:r>
            <a:r>
              <a:rPr lang="en-US" sz="2400" dirty="0" smtClean="0"/>
              <a:t>, </a:t>
            </a:r>
            <a:r>
              <a:rPr lang="en-US" sz="2400" dirty="0" err="1" smtClean="0"/>
              <a:t>demência</a:t>
            </a:r>
            <a:r>
              <a:rPr lang="en-US" sz="2400" dirty="0" smtClean="0"/>
              <a:t> e </a:t>
            </a:r>
            <a:r>
              <a:rPr lang="en-US" sz="2400" dirty="0" err="1" smtClean="0"/>
              <a:t>comprometimento</a:t>
            </a:r>
            <a:r>
              <a:rPr lang="en-US" sz="2400" dirty="0" smtClean="0"/>
              <a:t> </a:t>
            </a:r>
            <a:r>
              <a:rPr lang="en-US" sz="2400" dirty="0" err="1" smtClean="0"/>
              <a:t>cognitivo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DP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/>
              <a:t>As </a:t>
            </a:r>
            <a:r>
              <a:rPr lang="en-US" dirty="0" err="1" smtClean="0"/>
              <a:t>evidências</a:t>
            </a:r>
            <a:r>
              <a:rPr lang="en-US" dirty="0" smtClean="0"/>
              <a:t> </a:t>
            </a:r>
            <a:r>
              <a:rPr lang="en-US" dirty="0" err="1" smtClean="0"/>
              <a:t>dão</a:t>
            </a:r>
            <a:r>
              <a:rPr lang="en-US" dirty="0" smtClean="0"/>
              <a:t> </a:t>
            </a:r>
            <a:r>
              <a:rPr lang="en-US" dirty="0" err="1" smtClean="0"/>
              <a:t>suporte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inibidores</a:t>
            </a:r>
            <a:r>
              <a:rPr lang="en-US" dirty="0" smtClean="0"/>
              <a:t> da </a:t>
            </a:r>
            <a:r>
              <a:rPr lang="en-US" dirty="0" err="1" smtClean="0"/>
              <a:t>colinesterase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com DP e </a:t>
            </a:r>
            <a:r>
              <a:rPr lang="en-US" dirty="0" err="1" smtClean="0"/>
              <a:t>demência</a:t>
            </a:r>
            <a:endParaRPr lang="en-US" dirty="0" smtClean="0"/>
          </a:p>
          <a:p>
            <a:pPr algn="just">
              <a:lnSpc>
                <a:spcPct val="130000"/>
              </a:lnSpc>
            </a:pPr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positivo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avaliação</a:t>
            </a:r>
            <a:r>
              <a:rPr lang="en-US" dirty="0" smtClean="0"/>
              <a:t> global,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cognitiva</a:t>
            </a:r>
            <a:r>
              <a:rPr lang="en-US" dirty="0" smtClean="0"/>
              <a:t>, </a:t>
            </a:r>
            <a:r>
              <a:rPr lang="en-US" dirty="0" err="1" smtClean="0"/>
              <a:t>distúrbios</a:t>
            </a:r>
            <a:r>
              <a:rPr lang="en-US" dirty="0" smtClean="0"/>
              <a:t> </a:t>
            </a:r>
            <a:r>
              <a:rPr lang="en-US" dirty="0" err="1" smtClean="0"/>
              <a:t>comportamentais</a:t>
            </a:r>
            <a:r>
              <a:rPr lang="en-US" dirty="0" smtClean="0"/>
              <a:t> e </a:t>
            </a:r>
            <a:r>
              <a:rPr lang="en-US" dirty="0" err="1" smtClean="0"/>
              <a:t>escalas</a:t>
            </a:r>
            <a:r>
              <a:rPr lang="en-US" dirty="0" smtClean="0"/>
              <a:t> de </a:t>
            </a:r>
            <a:r>
              <a:rPr lang="en-US" dirty="0" err="1" smtClean="0"/>
              <a:t>avaliação</a:t>
            </a:r>
            <a:r>
              <a:rPr lang="en-US" dirty="0" smtClean="0"/>
              <a:t> das </a:t>
            </a:r>
            <a:r>
              <a:rPr lang="en-US" dirty="0" err="1" smtClean="0"/>
              <a:t>atividades</a:t>
            </a:r>
            <a:r>
              <a:rPr lang="en-US" dirty="0" smtClean="0"/>
              <a:t> da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diária</a:t>
            </a:r>
            <a:endParaRPr lang="en-US" dirty="0"/>
          </a:p>
          <a:p>
            <a:pPr algn="just">
              <a:lnSpc>
                <a:spcPct val="130000"/>
              </a:lnSpc>
            </a:pP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demência</a:t>
            </a:r>
            <a:r>
              <a:rPr lang="en-US" dirty="0" smtClean="0"/>
              <a:t> dos </a:t>
            </a:r>
            <a:r>
              <a:rPr lang="en-US" dirty="0" err="1" smtClean="0"/>
              <a:t>corpos</a:t>
            </a:r>
            <a:r>
              <a:rPr lang="en-US" dirty="0" smtClean="0"/>
              <a:t> de </a:t>
            </a:r>
            <a:r>
              <a:rPr lang="en-US" dirty="0" err="1" smtClean="0"/>
              <a:t>Lewy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16481" y="6153177"/>
            <a:ext cx="4425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Cochrane Database </a:t>
            </a:r>
            <a:r>
              <a:rPr lang="en-US" sz="1600" i="1" dirty="0" err="1"/>
              <a:t>Syst</a:t>
            </a:r>
            <a:r>
              <a:rPr lang="en-US" sz="1600" i="1" dirty="0"/>
              <a:t> Rev. </a:t>
            </a:r>
            <a:r>
              <a:rPr lang="en-US" sz="1600" i="1" dirty="0" smtClean="0"/>
              <a:t>2012; 14;3:CD006504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0600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Pacientes</a:t>
            </a:r>
            <a:r>
              <a:rPr lang="en-US" sz="2800" dirty="0" smtClean="0"/>
              <a:t> com </a:t>
            </a:r>
            <a:r>
              <a:rPr lang="en-US" sz="2800" dirty="0" err="1" smtClean="0"/>
              <a:t>maior</a:t>
            </a:r>
            <a:r>
              <a:rPr lang="en-US" sz="2800" dirty="0" smtClean="0"/>
              <a:t> </a:t>
            </a:r>
            <a:r>
              <a:rPr lang="en-US" sz="2800" dirty="0" err="1" smtClean="0"/>
              <a:t>risco</a:t>
            </a:r>
            <a:r>
              <a:rPr lang="en-US" sz="2800" dirty="0" smtClean="0"/>
              <a:t> de </a:t>
            </a:r>
            <a:r>
              <a:rPr lang="en-US" sz="2800" dirty="0" err="1" smtClean="0"/>
              <a:t>demência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DP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idade</a:t>
            </a:r>
            <a:r>
              <a:rPr lang="en-US" sz="2000" dirty="0" smtClean="0"/>
              <a:t> ≥</a:t>
            </a:r>
            <a:r>
              <a:rPr lang="en-US" sz="2000" dirty="0"/>
              <a:t>72 </a:t>
            </a:r>
            <a:r>
              <a:rPr lang="en-US" sz="2000" dirty="0" err="1" smtClean="0"/>
              <a:t>anos</a:t>
            </a:r>
            <a:r>
              <a:rPr lang="en-US" sz="2000" dirty="0" smtClean="0"/>
              <a:t> no </a:t>
            </a:r>
            <a:r>
              <a:rPr lang="en-US" sz="2000" dirty="0" err="1" smtClean="0"/>
              <a:t>início</a:t>
            </a:r>
            <a:r>
              <a:rPr lang="en-US" sz="2000" dirty="0" smtClean="0"/>
              <a:t> do </a:t>
            </a:r>
            <a:r>
              <a:rPr lang="en-US" sz="2000" dirty="0" err="1" smtClean="0"/>
              <a:t>quadro</a:t>
            </a:r>
            <a:endParaRPr lang="en-US" sz="2000" dirty="0" smtClean="0"/>
          </a:p>
          <a:p>
            <a:pPr algn="just">
              <a:lnSpc>
                <a:spcPct val="130000"/>
              </a:lnSpc>
            </a:pPr>
            <a:r>
              <a:rPr lang="en-US" sz="2000" dirty="0" err="1" smtClean="0"/>
              <a:t>fluência</a:t>
            </a:r>
            <a:r>
              <a:rPr lang="en-US" sz="2000" dirty="0" smtClean="0"/>
              <a:t> </a:t>
            </a:r>
            <a:r>
              <a:rPr lang="en-US" sz="2000" dirty="0" err="1" smtClean="0"/>
              <a:t>semântica</a:t>
            </a:r>
            <a:r>
              <a:rPr lang="en-US" sz="2000" dirty="0" smtClean="0"/>
              <a:t> </a:t>
            </a:r>
            <a:r>
              <a:rPr lang="en-US" sz="2000" dirty="0" err="1" smtClean="0"/>
              <a:t>menor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20 </a:t>
            </a:r>
            <a:r>
              <a:rPr lang="en-US" sz="2000" dirty="0" err="1" smtClean="0"/>
              <a:t>palavras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90 </a:t>
            </a:r>
            <a:r>
              <a:rPr lang="en-US" sz="2000" dirty="0" err="1" smtClean="0"/>
              <a:t>segundos</a:t>
            </a:r>
            <a:endParaRPr lang="en-US" sz="2000" dirty="0" smtClean="0"/>
          </a:p>
          <a:p>
            <a:pPr algn="just">
              <a:lnSpc>
                <a:spcPct val="130000"/>
              </a:lnSpc>
            </a:pPr>
            <a:r>
              <a:rPr lang="en-US" sz="2000" dirty="0" err="1"/>
              <a:t>I</a:t>
            </a:r>
            <a:r>
              <a:rPr lang="en-US" sz="2000" dirty="0" err="1" smtClean="0"/>
              <a:t>ncapacidade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copiar</a:t>
            </a:r>
            <a:r>
              <a:rPr lang="en-US" sz="2000" dirty="0" smtClean="0"/>
              <a:t> a </a:t>
            </a:r>
            <a:r>
              <a:rPr lang="en-US" sz="2000" dirty="0" err="1" smtClean="0"/>
              <a:t>figura</a:t>
            </a:r>
            <a:r>
              <a:rPr lang="en-US" sz="2000" dirty="0" smtClean="0"/>
              <a:t> da </a:t>
            </a:r>
            <a:r>
              <a:rPr lang="en-US" sz="2000" dirty="0" err="1" smtClean="0"/>
              <a:t>intersecção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pentágonos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en-US" sz="2000" dirty="0" err="1" smtClean="0"/>
              <a:t>Os</a:t>
            </a:r>
            <a:r>
              <a:rPr lang="en-US" sz="2000" dirty="0" smtClean="0"/>
              <a:t> 3 </a:t>
            </a:r>
            <a:r>
              <a:rPr lang="en-US" sz="2000" dirty="0" err="1" smtClean="0"/>
              <a:t>combinados</a:t>
            </a:r>
            <a:r>
              <a:rPr lang="en-US" sz="2000" dirty="0" smtClean="0"/>
              <a:t> </a:t>
            </a:r>
            <a:r>
              <a:rPr lang="en-US" sz="2000" dirty="0" err="1" smtClean="0"/>
              <a:t>geram</a:t>
            </a:r>
            <a:r>
              <a:rPr lang="en-US" sz="2000" dirty="0" smtClean="0"/>
              <a:t> </a:t>
            </a:r>
            <a:r>
              <a:rPr lang="en-US" sz="2000" dirty="0" err="1" smtClean="0"/>
              <a:t>risco</a:t>
            </a:r>
            <a:r>
              <a:rPr lang="en-US" sz="2000" dirty="0" smtClean="0"/>
              <a:t> 88 </a:t>
            </a:r>
            <a:r>
              <a:rPr lang="en-US" sz="2000" dirty="0" err="1" smtClean="0"/>
              <a:t>vezes</a:t>
            </a:r>
            <a:r>
              <a:rPr lang="en-US" sz="2000" dirty="0" smtClean="0"/>
              <a:t> </a:t>
            </a:r>
            <a:r>
              <a:rPr lang="en-US" sz="2000" dirty="0" err="1" smtClean="0"/>
              <a:t>maior</a:t>
            </a:r>
            <a:r>
              <a:rPr lang="en-US" sz="2000" dirty="0" smtClean="0"/>
              <a:t> de </a:t>
            </a:r>
            <a:r>
              <a:rPr lang="en-US" sz="2000" dirty="0" err="1" smtClean="0"/>
              <a:t>desenvolver</a:t>
            </a:r>
            <a:r>
              <a:rPr lang="en-US" sz="2000" dirty="0" smtClean="0"/>
              <a:t>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primeiros</a:t>
            </a:r>
            <a:r>
              <a:rPr lang="en-US" sz="2000" dirty="0" smtClean="0"/>
              <a:t> 5 </a:t>
            </a:r>
            <a:r>
              <a:rPr lang="en-US" sz="2000" dirty="0" err="1" smtClean="0"/>
              <a:t>anos</a:t>
            </a:r>
            <a:r>
              <a:rPr lang="en-US" sz="2000" dirty="0" smtClean="0"/>
              <a:t> da </a:t>
            </a:r>
            <a:r>
              <a:rPr lang="en-US" sz="2000" dirty="0" err="1" smtClean="0"/>
              <a:t>doença</a:t>
            </a:r>
            <a:endParaRPr lang="en-US" sz="2000" dirty="0" smtClean="0"/>
          </a:p>
          <a:p>
            <a:pPr algn="just">
              <a:lnSpc>
                <a:spcPct val="130000"/>
              </a:lnSpc>
            </a:pPr>
            <a:r>
              <a:rPr lang="en-US" sz="2000" dirty="0" err="1" smtClean="0"/>
              <a:t>Fluência</a:t>
            </a:r>
            <a:r>
              <a:rPr lang="en-US" sz="2000" dirty="0" smtClean="0"/>
              <a:t> </a:t>
            </a:r>
            <a:r>
              <a:rPr lang="en-US" sz="2000" dirty="0" err="1" smtClean="0"/>
              <a:t>fonêmica</a:t>
            </a:r>
            <a:r>
              <a:rPr lang="en-US" sz="2000" dirty="0" smtClean="0"/>
              <a:t> e outros </a:t>
            </a:r>
            <a:r>
              <a:rPr lang="en-US" sz="2000" dirty="0" err="1" smtClean="0"/>
              <a:t>déficits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executivos</a:t>
            </a:r>
            <a:r>
              <a:rPr lang="en-US" sz="2000" dirty="0" smtClean="0"/>
              <a:t> </a:t>
            </a:r>
            <a:r>
              <a:rPr lang="en-US" sz="2000" dirty="0" err="1" smtClean="0"/>
              <a:t>fronto-estriatais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preditores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risco</a:t>
            </a:r>
            <a:r>
              <a:rPr lang="en-US" sz="2000" dirty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demência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346557" y="6027680"/>
            <a:ext cx="5960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latin typeface="Arial" charset="0"/>
              </a:rPr>
              <a:t>Williams-</a:t>
            </a:r>
            <a:r>
              <a:rPr lang="en-GB" sz="1400" i="1" dirty="0" err="1">
                <a:latin typeface="Arial" charset="0"/>
              </a:rPr>
              <a:t>Gray</a:t>
            </a:r>
            <a:r>
              <a:rPr lang="en-GB" sz="1400" i="1" dirty="0">
                <a:latin typeface="Arial" charset="0"/>
              </a:rPr>
              <a:t> </a:t>
            </a:r>
            <a:r>
              <a:rPr lang="en-GB" sz="1400" i="1" dirty="0" smtClean="0">
                <a:latin typeface="Arial" charset="0"/>
              </a:rPr>
              <a:t> </a:t>
            </a:r>
            <a:r>
              <a:rPr lang="en-GB" sz="1400" i="1" dirty="0">
                <a:latin typeface="Arial" charset="0"/>
              </a:rPr>
              <a:t>et al. Brain 2009;132:2958-2969</a:t>
            </a:r>
          </a:p>
        </p:txBody>
      </p:sp>
    </p:spTree>
    <p:extLst>
      <p:ext uri="{BB962C8B-B14F-4D97-AF65-F5344CB8AC3E}">
        <p14:creationId xmlns:p14="http://schemas.microsoft.com/office/powerpoint/2010/main" val="2849353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Fatores</a:t>
            </a:r>
            <a:r>
              <a:rPr lang="en-US" sz="3200" dirty="0" smtClean="0"/>
              <a:t> de </a:t>
            </a:r>
            <a:r>
              <a:rPr lang="en-US" sz="3200" dirty="0" err="1" smtClean="0"/>
              <a:t>risco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demência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DP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err="1" smtClean="0"/>
              <a:t>Predomínio</a:t>
            </a:r>
            <a:r>
              <a:rPr lang="en-US" dirty="0" smtClean="0"/>
              <a:t> de </a:t>
            </a:r>
            <a:r>
              <a:rPr lang="en-US" dirty="0" err="1" smtClean="0"/>
              <a:t>acinesia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err="1" smtClean="0"/>
              <a:t>Baixo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</a:t>
            </a:r>
            <a:r>
              <a:rPr lang="en-US" dirty="0" err="1" smtClean="0"/>
              <a:t>educacional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err="1" smtClean="0"/>
              <a:t>Alucinações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err="1" smtClean="0"/>
              <a:t>Déficit</a:t>
            </a:r>
            <a:r>
              <a:rPr lang="en-US" dirty="0" smtClean="0"/>
              <a:t> </a:t>
            </a:r>
            <a:r>
              <a:rPr lang="en-US" dirty="0" err="1" smtClean="0"/>
              <a:t>cognitivo</a:t>
            </a:r>
            <a:r>
              <a:rPr lang="en-US" dirty="0" smtClean="0"/>
              <a:t> </a:t>
            </a:r>
            <a:r>
              <a:rPr lang="en-US" dirty="0" err="1" smtClean="0"/>
              <a:t>leve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err="1" smtClean="0"/>
              <a:t>Genótipo</a:t>
            </a:r>
            <a:r>
              <a:rPr lang="en-US" dirty="0" smtClean="0"/>
              <a:t> </a:t>
            </a:r>
            <a:r>
              <a:rPr lang="en-US" dirty="0" err="1" smtClean="0"/>
              <a:t>proteína</a:t>
            </a:r>
            <a:r>
              <a:rPr lang="en-US" dirty="0" smtClean="0"/>
              <a:t> tau </a:t>
            </a:r>
            <a:r>
              <a:rPr lang="en-US" dirty="0" err="1" smtClean="0"/>
              <a:t>associada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microtúbulos</a:t>
            </a:r>
            <a:r>
              <a:rPr lang="en-US" dirty="0" smtClean="0"/>
              <a:t>- </a:t>
            </a:r>
            <a:r>
              <a:rPr lang="en-US" dirty="0" err="1" smtClean="0"/>
              <a:t>predispõe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agregação</a:t>
            </a:r>
            <a:r>
              <a:rPr lang="en-US" dirty="0" smtClean="0"/>
              <a:t> </a:t>
            </a:r>
            <a:r>
              <a:rPr lang="en-US" dirty="0" err="1" smtClean="0"/>
              <a:t>proteica</a:t>
            </a:r>
            <a:r>
              <a:rPr lang="en-US" dirty="0"/>
              <a:t> </a:t>
            </a:r>
            <a:r>
              <a:rPr lang="en-US" dirty="0" smtClean="0"/>
              <a:t>H1</a:t>
            </a:r>
            <a:r>
              <a:rPr lang="en-US" dirty="0"/>
              <a:t>/</a:t>
            </a:r>
            <a:r>
              <a:rPr lang="en-US" dirty="0" smtClean="0"/>
              <a:t>H2- </a:t>
            </a:r>
            <a:r>
              <a:rPr lang="en-US" dirty="0" err="1" smtClean="0"/>
              <a:t>fator</a:t>
            </a:r>
            <a:r>
              <a:rPr lang="en-US" dirty="0" smtClean="0"/>
              <a:t> </a:t>
            </a:r>
            <a:r>
              <a:rPr lang="en-US" dirty="0" err="1" smtClean="0"/>
              <a:t>isolado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- </a:t>
            </a:r>
            <a:r>
              <a:rPr lang="en-US" dirty="0" err="1" smtClean="0"/>
              <a:t>risco</a:t>
            </a:r>
            <a:r>
              <a:rPr lang="en-US" dirty="0" smtClean="0"/>
              <a:t>&gt; 12 </a:t>
            </a:r>
            <a:r>
              <a:rPr lang="en-US" dirty="0" err="1" smtClean="0"/>
              <a:t>vezes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7659" y="6043893"/>
            <a:ext cx="479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Aarsland</a:t>
            </a:r>
            <a:r>
              <a:rPr lang="en-US" sz="1600" i="1" dirty="0" smtClean="0"/>
              <a:t> et al. Arch </a:t>
            </a:r>
            <a:r>
              <a:rPr lang="en-US" sz="1600" i="1" dirty="0" err="1" smtClean="0"/>
              <a:t>Neurol</a:t>
            </a:r>
            <a:r>
              <a:rPr lang="en-US" sz="1600" i="1" dirty="0" smtClean="0"/>
              <a:t> 2003; 60:387-92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86181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Impacto</a:t>
            </a:r>
            <a:r>
              <a:rPr lang="en-US" sz="3600" dirty="0" smtClean="0"/>
              <a:t> do </a:t>
            </a:r>
            <a:r>
              <a:rPr lang="en-US" sz="3600" dirty="0" err="1" smtClean="0"/>
              <a:t>comprometimento</a:t>
            </a:r>
            <a:r>
              <a:rPr lang="en-US" sz="3600" dirty="0" smtClean="0"/>
              <a:t> da </a:t>
            </a:r>
            <a:r>
              <a:rPr lang="en-US" sz="3600" dirty="0" err="1" smtClean="0"/>
              <a:t>cognição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DP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 err="1" smtClean="0"/>
              <a:t>Interferem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qualidade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vida</a:t>
            </a:r>
            <a:r>
              <a:rPr lang="en-US" sz="2800" dirty="0" smtClean="0"/>
              <a:t>,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sobrevida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necessidade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internação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asilo</a:t>
            </a:r>
            <a:r>
              <a:rPr lang="en-US" sz="2800" dirty="0" smtClean="0"/>
              <a:t> e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gastos</a:t>
            </a:r>
            <a:r>
              <a:rPr lang="en-US" sz="2800" dirty="0" smtClean="0"/>
              <a:t> com a </a:t>
            </a:r>
            <a:r>
              <a:rPr lang="en-US" sz="2800" dirty="0" err="1" smtClean="0"/>
              <a:t>saúde</a:t>
            </a:r>
            <a:r>
              <a:rPr lang="en-US" sz="2800" dirty="0" smtClean="0"/>
              <a:t> do </a:t>
            </a:r>
            <a:r>
              <a:rPr lang="en-US" sz="2800" dirty="0" err="1" smtClean="0"/>
              <a:t>paciente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334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8043465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Comprometimento</a:t>
            </a:r>
            <a:r>
              <a:rPr lang="en-US" sz="2800" dirty="0" smtClean="0"/>
              <a:t> da </a:t>
            </a:r>
            <a:r>
              <a:rPr lang="en-US" sz="2800" dirty="0" err="1" smtClean="0"/>
              <a:t>cognição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DP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observado</a:t>
            </a:r>
            <a:r>
              <a:rPr lang="en-US" sz="2000" dirty="0" smtClean="0"/>
              <a:t>  </a:t>
            </a:r>
            <a:r>
              <a:rPr lang="en-US" sz="2000" dirty="0" err="1" smtClean="0"/>
              <a:t>desde</a:t>
            </a:r>
            <a:r>
              <a:rPr lang="en-US" sz="2000" dirty="0" smtClean="0"/>
              <a:t> a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Deve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diagnosticado</a:t>
            </a:r>
            <a:r>
              <a:rPr lang="en-US" sz="2000" dirty="0" smtClean="0"/>
              <a:t> </a:t>
            </a:r>
            <a:r>
              <a:rPr lang="en-US" sz="2000" dirty="0" err="1" smtClean="0"/>
              <a:t>corretamente</a:t>
            </a:r>
            <a:r>
              <a:rPr lang="en-US" sz="20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Comprometimento</a:t>
            </a:r>
            <a:r>
              <a:rPr lang="en-US" sz="2000" dirty="0" smtClean="0"/>
              <a:t> </a:t>
            </a:r>
            <a:r>
              <a:rPr lang="en-US" sz="2000" dirty="0" err="1" smtClean="0"/>
              <a:t>cognitivo</a:t>
            </a:r>
            <a:r>
              <a:rPr lang="en-US" sz="2000" dirty="0" smtClean="0"/>
              <a:t> </a:t>
            </a:r>
            <a:r>
              <a:rPr lang="en-US" sz="2000" dirty="0" err="1" smtClean="0"/>
              <a:t>leve</a:t>
            </a:r>
            <a:r>
              <a:rPr lang="en-US" sz="2000" dirty="0" smtClean="0"/>
              <a:t>  </a:t>
            </a:r>
            <a:r>
              <a:rPr lang="en-US" sz="2000" dirty="0" err="1" smtClean="0"/>
              <a:t>ocorre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25,8%</a:t>
            </a:r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Quadros</a:t>
            </a:r>
            <a:r>
              <a:rPr lang="en-US" sz="2000" dirty="0" smtClean="0"/>
              <a:t> </a:t>
            </a:r>
            <a:r>
              <a:rPr lang="en-US" sz="2000" dirty="0" err="1" smtClean="0"/>
              <a:t>acentuados</a:t>
            </a: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24-31%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 60-83% dos </a:t>
            </a:r>
            <a:r>
              <a:rPr lang="en-US" sz="2000" dirty="0" err="1" smtClean="0"/>
              <a:t>pacientes</a:t>
            </a:r>
            <a:r>
              <a:rPr lang="en-US" sz="2000" dirty="0" smtClean="0"/>
              <a:t> </a:t>
            </a:r>
            <a:r>
              <a:rPr lang="en-US" sz="2000" dirty="0" err="1" smtClean="0"/>
              <a:t>apresentam</a:t>
            </a:r>
            <a:r>
              <a:rPr lang="en-US" sz="2000" dirty="0" smtClean="0"/>
              <a:t> </a:t>
            </a:r>
            <a:r>
              <a:rPr lang="en-US" sz="2000" dirty="0" err="1" smtClean="0"/>
              <a:t>comprometimento</a:t>
            </a:r>
            <a:r>
              <a:rPr lang="en-US" sz="2000" dirty="0" smtClean="0"/>
              <a:t> </a:t>
            </a:r>
            <a:r>
              <a:rPr lang="en-US" sz="2000" dirty="0" err="1" smtClean="0"/>
              <a:t>cognitivo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final da </a:t>
            </a:r>
            <a:r>
              <a:rPr lang="en-US" sz="2000" dirty="0" err="1" smtClean="0"/>
              <a:t>evolução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3-4% dos </a:t>
            </a:r>
            <a:r>
              <a:rPr lang="en-US" sz="2000" dirty="0" err="1" smtClean="0"/>
              <a:t>casos</a:t>
            </a:r>
            <a:r>
              <a:rPr lang="en-US" sz="2000" dirty="0" smtClean="0"/>
              <a:t> de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população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devidos</a:t>
            </a:r>
            <a:r>
              <a:rPr lang="en-US" sz="2000" dirty="0" smtClean="0"/>
              <a:t> </a:t>
            </a:r>
            <a:r>
              <a:rPr lang="en-US" sz="2000" dirty="0" err="1" smtClean="0"/>
              <a:t>à</a:t>
            </a:r>
            <a:r>
              <a:rPr lang="en-US" sz="2000" dirty="0" smtClean="0"/>
              <a:t> DP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485" y="5976105"/>
            <a:ext cx="758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Aarsland</a:t>
            </a:r>
            <a:r>
              <a:rPr lang="en-US" sz="1400" i="1" dirty="0" smtClean="0"/>
              <a:t> et al. </a:t>
            </a:r>
            <a:r>
              <a:rPr lang="en-US" sz="1400" i="1" dirty="0" err="1" smtClean="0"/>
              <a:t>Mov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Disord</a:t>
            </a:r>
            <a:r>
              <a:rPr lang="en-US" sz="1400" i="1" dirty="0" smtClean="0"/>
              <a:t> 2005; 20(10):1255-63        </a:t>
            </a:r>
            <a:r>
              <a:rPr lang="en-US" sz="1400" i="1" dirty="0" err="1" smtClean="0"/>
              <a:t>Aarsland</a:t>
            </a:r>
            <a:r>
              <a:rPr lang="en-US" sz="1400" i="1" dirty="0" smtClean="0"/>
              <a:t> et </a:t>
            </a:r>
            <a:r>
              <a:rPr lang="en-US" sz="1400" i="1" dirty="0" err="1" smtClean="0"/>
              <a:t>al.Neurology</a:t>
            </a:r>
            <a:r>
              <a:rPr lang="en-US" sz="1400" i="1" dirty="0" smtClean="0"/>
              <a:t> 2009; 72:1121-26</a:t>
            </a:r>
          </a:p>
          <a:p>
            <a:r>
              <a:rPr lang="en-US" sz="1400" i="1" dirty="0" err="1" smtClean="0"/>
              <a:t>Aarsland</a:t>
            </a:r>
            <a:r>
              <a:rPr lang="en-US" sz="1400" i="1" dirty="0" smtClean="0"/>
              <a:t> et al. Neurology 2010; 75:1062-69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1539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Longitudinal outcomes in terms of dementia status in the 122 incident Parkinson's disease patients meeting UKPDS Brain Bank diagnostic criteria (PDBB).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398387"/>
            <a:ext cx="7804800" cy="405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>
                <a:latin typeface="Arial" charset="0"/>
              </a:rPr>
              <a:t>Williams-</a:t>
            </a:r>
            <a:r>
              <a:rPr lang="en-GB" sz="1100" b="1" dirty="0" err="1">
                <a:latin typeface="Arial" charset="0"/>
              </a:rPr>
              <a:t>Gray</a:t>
            </a:r>
            <a:r>
              <a:rPr lang="en-GB" sz="1100" b="1" dirty="0">
                <a:latin typeface="Arial" charset="0"/>
              </a:rPr>
              <a:t> C H et al. Brain 2009;132:2958-2969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 (2009). Published by Oxford University Press on behalf of the Guarantors of Brain. All rights reserved. For Permissions, please email: journals.permissions@oxfordjournals.org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302" y="4761228"/>
            <a:ext cx="20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17% com </a:t>
            </a:r>
            <a:r>
              <a:rPr lang="en-US" dirty="0" err="1" smtClean="0"/>
              <a:t>demência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642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DCL e </a:t>
            </a:r>
            <a:r>
              <a:rPr lang="en-US" sz="2000" dirty="0" err="1" smtClean="0"/>
              <a:t>demência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sintomas</a:t>
            </a:r>
            <a:r>
              <a:rPr lang="en-US" sz="2000" dirty="0" smtClean="0"/>
              <a:t> </a:t>
            </a:r>
            <a:r>
              <a:rPr lang="en-US" sz="2000" dirty="0" err="1" smtClean="0"/>
              <a:t>frequentes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evolução</a:t>
            </a:r>
            <a:r>
              <a:rPr lang="en-US" sz="2000" dirty="0" smtClean="0"/>
              <a:t> da DP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Testes simples, </a:t>
            </a:r>
            <a:r>
              <a:rPr lang="en-US" sz="2000" dirty="0" err="1" smtClean="0"/>
              <a:t>como</a:t>
            </a:r>
            <a:r>
              <a:rPr lang="en-US" sz="2000" dirty="0" smtClean="0"/>
              <a:t> a </a:t>
            </a:r>
            <a:r>
              <a:rPr lang="en-US" sz="2000" dirty="0" err="1" smtClean="0"/>
              <a:t>intersecção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pentágonos</a:t>
            </a:r>
            <a:r>
              <a:rPr lang="en-US" sz="2000" dirty="0" smtClean="0"/>
              <a:t> e a </a:t>
            </a:r>
            <a:r>
              <a:rPr lang="en-US" sz="2000" dirty="0" err="1" smtClean="0"/>
              <a:t>fluência</a:t>
            </a:r>
            <a:r>
              <a:rPr lang="en-US" sz="2000" dirty="0" smtClean="0"/>
              <a:t> </a:t>
            </a:r>
            <a:r>
              <a:rPr lang="en-US" sz="2000" dirty="0" err="1" smtClean="0"/>
              <a:t>semântica</a:t>
            </a:r>
            <a:r>
              <a:rPr lang="en-US" sz="2000" dirty="0" smtClean="0"/>
              <a:t>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ajudar</a:t>
            </a:r>
            <a:r>
              <a:rPr lang="en-US" sz="2000" dirty="0" smtClean="0"/>
              <a:t> no </a:t>
            </a:r>
            <a:r>
              <a:rPr lang="en-US" sz="2000" dirty="0" err="1" smtClean="0"/>
              <a:t>diagnóstico</a:t>
            </a:r>
            <a:r>
              <a:rPr lang="en-US" sz="2000" dirty="0" smtClean="0"/>
              <a:t> e </a:t>
            </a:r>
            <a:r>
              <a:rPr lang="en-US" sz="2000" dirty="0" err="1" smtClean="0"/>
              <a:t>prognóstico</a:t>
            </a:r>
            <a:endParaRPr lang="en-US" sz="2000" dirty="0" smtClean="0"/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O </a:t>
            </a:r>
            <a:r>
              <a:rPr lang="en-US" sz="2000" dirty="0" err="1" smtClean="0"/>
              <a:t>diagnóstico</a:t>
            </a:r>
            <a:r>
              <a:rPr lang="en-US" sz="2000" dirty="0" smtClean="0"/>
              <a:t> </a:t>
            </a:r>
            <a:r>
              <a:rPr lang="en-US" sz="2000" dirty="0" err="1" smtClean="0"/>
              <a:t>detalhado</a:t>
            </a:r>
            <a:r>
              <a:rPr lang="en-US" sz="2000" dirty="0" smtClean="0"/>
              <a:t> dos </a:t>
            </a:r>
            <a:r>
              <a:rPr lang="en-US" sz="2000" dirty="0" err="1" smtClean="0"/>
              <a:t>sintomas</a:t>
            </a:r>
            <a:r>
              <a:rPr lang="en-US" sz="2000" dirty="0" smtClean="0"/>
              <a:t> </a:t>
            </a:r>
            <a:r>
              <a:rPr lang="en-US" sz="2000" dirty="0" err="1" smtClean="0"/>
              <a:t>cognitivos</a:t>
            </a:r>
            <a:r>
              <a:rPr lang="en-US" sz="2000" dirty="0" smtClean="0"/>
              <a:t> </a:t>
            </a:r>
            <a:r>
              <a:rPr lang="en-US" sz="2000" dirty="0" err="1" smtClean="0"/>
              <a:t>permite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melhor</a:t>
            </a:r>
            <a:r>
              <a:rPr lang="en-US" sz="2000" dirty="0" smtClean="0"/>
              <a:t> </a:t>
            </a:r>
            <a:r>
              <a:rPr lang="en-US" sz="2000" dirty="0" err="1" smtClean="0"/>
              <a:t>abordagem</a:t>
            </a:r>
            <a:r>
              <a:rPr lang="en-US" sz="2000" dirty="0" smtClean="0"/>
              <a:t> </a:t>
            </a:r>
            <a:r>
              <a:rPr lang="en-US" sz="2000" dirty="0" err="1" smtClean="0"/>
              <a:t>terapêutica</a:t>
            </a:r>
            <a:r>
              <a:rPr lang="en-US" sz="2000" dirty="0" smtClean="0"/>
              <a:t> e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orientação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adequada</a:t>
            </a:r>
            <a:r>
              <a:rPr lang="en-US" sz="2000" dirty="0" smtClean="0"/>
              <a:t> </a:t>
            </a:r>
            <a:r>
              <a:rPr lang="en-US" sz="2000" dirty="0" err="1" smtClean="0"/>
              <a:t>aos</a:t>
            </a:r>
            <a:r>
              <a:rPr lang="en-US" sz="2000" dirty="0" smtClean="0"/>
              <a:t> </a:t>
            </a:r>
            <a:r>
              <a:rPr lang="en-US" sz="2000" dirty="0" err="1" smtClean="0"/>
              <a:t>familiares</a:t>
            </a:r>
            <a:r>
              <a:rPr lang="en-US" sz="2000" smtClean="0"/>
              <a:t>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22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286" y="560205"/>
            <a:ext cx="12687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CATZ 1981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000014" y="5153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Memory</a:t>
            </a:r>
          </a:p>
          <a:p>
            <a:r>
              <a:rPr lang="en-US" b="1" dirty="0">
                <a:solidFill>
                  <a:schemeClr val="bg1"/>
                </a:solidFill>
              </a:rPr>
              <a:t>All alone in the moonlight</a:t>
            </a:r>
          </a:p>
          <a:p>
            <a:r>
              <a:rPr lang="en-US" b="1" dirty="0">
                <a:solidFill>
                  <a:schemeClr val="bg1"/>
                </a:solidFill>
              </a:rPr>
              <a:t>I can smile at the old days</a:t>
            </a:r>
          </a:p>
          <a:p>
            <a:r>
              <a:rPr lang="en-US" b="1" dirty="0">
                <a:solidFill>
                  <a:schemeClr val="bg1"/>
                </a:solidFill>
              </a:rPr>
              <a:t>I was beautiful then</a:t>
            </a:r>
          </a:p>
          <a:p>
            <a:r>
              <a:rPr lang="en-US" b="1" dirty="0">
                <a:solidFill>
                  <a:schemeClr val="bg1"/>
                </a:solidFill>
              </a:rPr>
              <a:t>I remember the time I knew what happiness was</a:t>
            </a:r>
          </a:p>
          <a:p>
            <a:r>
              <a:rPr lang="en-US" b="1" dirty="0">
                <a:solidFill>
                  <a:schemeClr val="bg1"/>
                </a:solidFill>
              </a:rPr>
              <a:t>Let the memory live again 	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355" y="2781300"/>
            <a:ext cx="6350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8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57" y="464457"/>
            <a:ext cx="81740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>DEMÊNCIA </a:t>
            </a:r>
            <a:r>
              <a:rPr lang="pt-BR" sz="2400" b="1" dirty="0"/>
              <a:t>DOS CORPOS DE </a:t>
            </a:r>
            <a:r>
              <a:rPr lang="pt-BR" sz="2400" b="1" dirty="0" smtClean="0"/>
              <a:t>LEWY- SINUCLEINOPATIA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4000" dirty="0"/>
          </a:p>
        </p:txBody>
      </p:sp>
      <p:pic>
        <p:nvPicPr>
          <p:cNvPr id="135172" name="Picture 4" descr="SUBS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738" y="1752600"/>
            <a:ext cx="6980237" cy="4495800"/>
          </a:xfrm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5867400" y="1717675"/>
            <a:ext cx="232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FFFFFF"/>
                </a:solidFill>
                <a:latin typeface="Tahoma" charset="0"/>
              </a:rPr>
              <a:t>CORPO DE LEWY</a:t>
            </a:r>
            <a:endParaRPr lang="pt-BR"/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 flipH="1">
            <a:off x="6858000" y="21336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O </a:t>
            </a:r>
            <a:r>
              <a:rPr lang="en-US" sz="3600" dirty="0" err="1"/>
              <a:t>q</a:t>
            </a:r>
            <a:r>
              <a:rPr lang="en-US" sz="3600" dirty="0" err="1" smtClean="0"/>
              <a:t>ue</a:t>
            </a:r>
            <a:r>
              <a:rPr lang="en-US" sz="3600" dirty="0" smtClean="0"/>
              <a:t> </a:t>
            </a:r>
            <a:r>
              <a:rPr lang="en-US" sz="3600" dirty="0" err="1" smtClean="0"/>
              <a:t>causa</a:t>
            </a:r>
            <a:r>
              <a:rPr lang="en-US" sz="3600" dirty="0" smtClean="0"/>
              <a:t> o </a:t>
            </a:r>
            <a:r>
              <a:rPr lang="en-US" sz="3600" dirty="0" err="1" smtClean="0"/>
              <a:t>comprometimento</a:t>
            </a:r>
            <a:r>
              <a:rPr lang="en-US" sz="3600" dirty="0" smtClean="0"/>
              <a:t> da </a:t>
            </a:r>
            <a:r>
              <a:rPr lang="en-US" sz="3600" dirty="0" err="1" smtClean="0"/>
              <a:t>cognição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DP?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883907"/>
              </p:ext>
            </p:extLst>
          </p:nvPr>
        </p:nvGraphicFramePr>
        <p:xfrm>
          <a:off x="779463" y="1971722"/>
          <a:ext cx="7583488" cy="40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92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-73256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Funções</a:t>
            </a:r>
            <a:r>
              <a:rPr lang="en-US" sz="2800" dirty="0" smtClean="0"/>
              <a:t> </a:t>
            </a:r>
            <a:r>
              <a:rPr lang="en-US" sz="2800" dirty="0" err="1" smtClean="0"/>
              <a:t>executivas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Conjunto</a:t>
            </a:r>
            <a:r>
              <a:rPr lang="en-US" sz="2000" dirty="0" smtClean="0"/>
              <a:t> de </a:t>
            </a:r>
            <a:r>
              <a:rPr lang="en-US" sz="2000" dirty="0" err="1" smtClean="0"/>
              <a:t>processos</a:t>
            </a:r>
            <a:r>
              <a:rPr lang="en-US" sz="2000" dirty="0" smtClean="0"/>
              <a:t> </a:t>
            </a:r>
            <a:r>
              <a:rPr lang="en-US" sz="2000" dirty="0" err="1" smtClean="0"/>
              <a:t>necessários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agir</a:t>
            </a:r>
            <a:r>
              <a:rPr lang="en-US" sz="2000" dirty="0" smtClean="0"/>
              <a:t> </a:t>
            </a:r>
            <a:r>
              <a:rPr lang="en-US" sz="2000" dirty="0" err="1" smtClean="0"/>
              <a:t>apropriadamente</a:t>
            </a:r>
            <a:r>
              <a:rPr lang="en-US" sz="2000" dirty="0" smtClean="0"/>
              <a:t>, </a:t>
            </a:r>
            <a:r>
              <a:rPr lang="en-US" sz="2000" dirty="0" err="1" smtClean="0"/>
              <a:t>dentro</a:t>
            </a:r>
            <a:r>
              <a:rPr lang="en-US" sz="2000" dirty="0" smtClean="0"/>
              <a:t> de um </a:t>
            </a:r>
            <a:r>
              <a:rPr lang="en-US" sz="2000" dirty="0" err="1" smtClean="0"/>
              <a:t>contexto</a:t>
            </a:r>
            <a:r>
              <a:rPr lang="en-US" sz="2000" dirty="0" smtClean="0"/>
              <a:t>, com um </a:t>
            </a:r>
            <a:r>
              <a:rPr lang="en-US" sz="2000" dirty="0" err="1" smtClean="0"/>
              <a:t>objetivo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rame 3"/>
          <p:cNvSpPr/>
          <p:nvPr/>
        </p:nvSpPr>
        <p:spPr>
          <a:xfrm>
            <a:off x="1215762" y="3224101"/>
            <a:ext cx="1943051" cy="143293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024" y="3376078"/>
            <a:ext cx="1812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Formular</a:t>
            </a:r>
            <a:r>
              <a:rPr lang="en-US" sz="1600" dirty="0" smtClean="0"/>
              <a:t> </a:t>
            </a:r>
            <a:r>
              <a:rPr lang="en-US" sz="1600" dirty="0" err="1" smtClean="0"/>
              <a:t>metas</a:t>
            </a:r>
            <a:endParaRPr lang="en-US" sz="1600" dirty="0" smtClean="0"/>
          </a:p>
          <a:p>
            <a:pPr algn="ctr"/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600" dirty="0" smtClean="0"/>
          </a:p>
          <a:p>
            <a:pPr algn="ctr"/>
            <a:r>
              <a:rPr lang="en-US" sz="1600" dirty="0" err="1" smtClean="0"/>
              <a:t>Considerar</a:t>
            </a:r>
            <a:r>
              <a:rPr lang="en-US" sz="1600" dirty="0" smtClean="0"/>
              <a:t> as </a:t>
            </a:r>
            <a:r>
              <a:rPr lang="en-US" sz="1600" dirty="0" err="1" smtClean="0"/>
              <a:t>consequências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3408477" y="3224101"/>
            <a:ext cx="1913887" cy="144379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8720" y="3528058"/>
            <a:ext cx="148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Gerar</a:t>
            </a:r>
            <a:r>
              <a:rPr lang="en-US" sz="1600" dirty="0" smtClean="0"/>
              <a:t> </a:t>
            </a:r>
            <a:r>
              <a:rPr lang="en-US" sz="1600" dirty="0" err="1" smtClean="0"/>
              <a:t>múltiplas</a:t>
            </a:r>
            <a:endParaRPr lang="en-US" sz="1600" dirty="0" smtClean="0"/>
          </a:p>
          <a:p>
            <a:pPr algn="ctr"/>
            <a:r>
              <a:rPr lang="en-US" sz="1600" dirty="0" smtClean="0"/>
              <a:t> </a:t>
            </a:r>
            <a:r>
              <a:rPr lang="en-US" sz="1600" dirty="0" err="1" smtClean="0"/>
              <a:t>respostas</a:t>
            </a:r>
            <a:endParaRPr lang="en-US" sz="1600" dirty="0" smtClean="0"/>
          </a:p>
          <a:p>
            <a:pPr algn="ctr"/>
            <a:r>
              <a:rPr lang="en-US" sz="1600" dirty="0" smtClean="0"/>
              <a:t> </a:t>
            </a:r>
            <a:r>
              <a:rPr lang="en-US" sz="1600" dirty="0" err="1" smtClean="0"/>
              <a:t>alternativas</a:t>
            </a:r>
            <a:endParaRPr lang="en-US" sz="1600" dirty="0"/>
          </a:p>
        </p:txBody>
      </p:sp>
      <p:sp>
        <p:nvSpPr>
          <p:cNvPr id="8" name="Frame 7"/>
          <p:cNvSpPr/>
          <p:nvPr/>
        </p:nvSpPr>
        <p:spPr>
          <a:xfrm>
            <a:off x="5579911" y="3224101"/>
            <a:ext cx="1913887" cy="144379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1712" y="3528058"/>
            <a:ext cx="1220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Escolher</a:t>
            </a:r>
            <a:r>
              <a:rPr lang="en-US" sz="1600" dirty="0" smtClean="0"/>
              <a:t> e </a:t>
            </a:r>
          </a:p>
          <a:p>
            <a:pPr algn="ctr"/>
            <a:r>
              <a:rPr lang="en-US" sz="1600" dirty="0" err="1" smtClean="0"/>
              <a:t>iniciar</a:t>
            </a:r>
            <a:r>
              <a:rPr lang="en-US" sz="1600" dirty="0" smtClean="0"/>
              <a:t> </a:t>
            </a:r>
            <a:r>
              <a:rPr lang="en-US" sz="1600" dirty="0" err="1" smtClean="0"/>
              <a:t>ações</a:t>
            </a:r>
            <a:endParaRPr lang="en-US" sz="1600" dirty="0" smtClean="0"/>
          </a:p>
          <a:p>
            <a:pPr algn="ctr"/>
            <a:r>
              <a:rPr lang="en-US" sz="1600" dirty="0" err="1" smtClean="0"/>
              <a:t>apropriadas</a:t>
            </a:r>
            <a:endParaRPr lang="en-US" sz="1600" dirty="0"/>
          </a:p>
        </p:txBody>
      </p:sp>
      <p:sp>
        <p:nvSpPr>
          <p:cNvPr id="11" name="Frame 10"/>
          <p:cNvSpPr/>
          <p:nvPr/>
        </p:nvSpPr>
        <p:spPr>
          <a:xfrm>
            <a:off x="1215762" y="4931727"/>
            <a:ext cx="1913887" cy="144379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6749" y="5300816"/>
            <a:ext cx="13799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Verificar</a:t>
            </a:r>
            <a:r>
              <a:rPr lang="en-US" sz="1600" dirty="0" smtClean="0"/>
              <a:t> se a </a:t>
            </a:r>
          </a:p>
          <a:p>
            <a:r>
              <a:rPr lang="en-US" sz="1600" dirty="0" err="1" smtClean="0"/>
              <a:t>ação</a:t>
            </a:r>
            <a:r>
              <a:rPr lang="en-US" sz="1600" dirty="0" smtClean="0"/>
              <a:t> </a:t>
            </a:r>
            <a:r>
              <a:rPr lang="en-US" sz="1600" dirty="0" err="1" smtClean="0"/>
              <a:t>é</a:t>
            </a:r>
            <a:r>
              <a:rPr lang="en-US" sz="1600" dirty="0" smtClean="0"/>
              <a:t> </a:t>
            </a:r>
            <a:r>
              <a:rPr lang="en-US" sz="1600" dirty="0" err="1" smtClean="0"/>
              <a:t>correta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e </a:t>
            </a:r>
            <a:r>
              <a:rPr lang="en-US" sz="1600" dirty="0" err="1" smtClean="0"/>
              <a:t>adequada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3408477" y="4931727"/>
            <a:ext cx="1913887" cy="144379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721" y="5156391"/>
            <a:ext cx="1400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Corrigir</a:t>
            </a:r>
            <a:r>
              <a:rPr lang="en-US" sz="1600" dirty="0" smtClean="0"/>
              <a:t> a </a:t>
            </a:r>
            <a:r>
              <a:rPr lang="en-US" sz="1600" dirty="0" err="1" smtClean="0"/>
              <a:t>ação</a:t>
            </a:r>
            <a:r>
              <a:rPr lang="en-US" sz="1600" dirty="0" smtClean="0"/>
              <a:t> se as </a:t>
            </a:r>
            <a:r>
              <a:rPr lang="en-US" sz="1600" dirty="0" err="1" smtClean="0"/>
              <a:t>condições</a:t>
            </a:r>
            <a:r>
              <a:rPr lang="en-US" sz="1600" dirty="0" smtClean="0"/>
              <a:t> </a:t>
            </a:r>
            <a:r>
              <a:rPr lang="en-US" sz="1600" dirty="0" err="1" smtClean="0"/>
              <a:t>mudarem</a:t>
            </a:r>
            <a:endParaRPr lang="en-US" sz="1600" dirty="0"/>
          </a:p>
        </p:txBody>
      </p:sp>
      <p:sp>
        <p:nvSpPr>
          <p:cNvPr id="15" name="Frame 14"/>
          <p:cNvSpPr/>
          <p:nvPr/>
        </p:nvSpPr>
        <p:spPr>
          <a:xfrm>
            <a:off x="5579911" y="4945042"/>
            <a:ext cx="1913887" cy="144379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4263" y="5310717"/>
            <a:ext cx="15401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Persistir</a:t>
            </a:r>
            <a:r>
              <a:rPr lang="en-US" sz="1600" dirty="0" smtClean="0"/>
              <a:t> </a:t>
            </a:r>
            <a:r>
              <a:rPr lang="en-US" sz="1600" dirty="0" err="1" smtClean="0"/>
              <a:t>mesmo</a:t>
            </a:r>
            <a:endParaRPr lang="en-US" sz="1600" dirty="0" smtClean="0"/>
          </a:p>
          <a:p>
            <a:r>
              <a:rPr lang="en-US" sz="1600" dirty="0"/>
              <a:t>c</a:t>
            </a:r>
            <a:r>
              <a:rPr lang="en-US" sz="1600" dirty="0" smtClean="0"/>
              <a:t>om </a:t>
            </a:r>
            <a:r>
              <a:rPr lang="en-US" sz="1600" dirty="0" err="1" smtClean="0"/>
              <a:t>distrações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426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Vias</a:t>
            </a:r>
            <a:r>
              <a:rPr lang="en-US" sz="3200" dirty="0" smtClean="0"/>
              <a:t> da </a:t>
            </a:r>
            <a:r>
              <a:rPr lang="en-US" sz="3200" dirty="0" err="1" smtClean="0"/>
              <a:t>motivação</a:t>
            </a:r>
            <a:endParaRPr lang="en-US" sz="3200" dirty="0"/>
          </a:p>
        </p:txBody>
      </p:sp>
      <p:pic>
        <p:nvPicPr>
          <p:cNvPr id="4" name="Content Placeholder 3" descr="figuraI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05" r="-25705"/>
          <a:stretch>
            <a:fillRect/>
          </a:stretch>
        </p:blipFill>
        <p:spPr>
          <a:xfrm>
            <a:off x="779463" y="1949450"/>
            <a:ext cx="7583487" cy="4006850"/>
          </a:xfrm>
        </p:spPr>
      </p:pic>
    </p:spTree>
    <p:extLst>
      <p:ext uri="{BB962C8B-B14F-4D97-AF65-F5344CB8AC3E}">
        <p14:creationId xmlns:p14="http://schemas.microsoft.com/office/powerpoint/2010/main" val="43085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31" y="295833"/>
            <a:ext cx="786362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Circuitos</a:t>
            </a:r>
            <a:r>
              <a:rPr lang="en-US" sz="2400" dirty="0" smtClean="0"/>
              <a:t>  </a:t>
            </a:r>
            <a:r>
              <a:rPr lang="en-US" sz="2400" dirty="0" err="1" smtClean="0"/>
              <a:t>dopaminérgicos</a:t>
            </a:r>
            <a:r>
              <a:rPr lang="en-US" sz="2400" dirty="0" smtClean="0"/>
              <a:t> </a:t>
            </a:r>
            <a:r>
              <a:rPr lang="en-US" sz="2400" dirty="0" err="1" smtClean="0"/>
              <a:t>relacionados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comprometimento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motor </a:t>
            </a:r>
            <a:r>
              <a:rPr lang="en-US" sz="2400" dirty="0" err="1" smtClean="0"/>
              <a:t>na</a:t>
            </a:r>
            <a:r>
              <a:rPr lang="en-US" sz="2400" dirty="0" smtClean="0"/>
              <a:t> DP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Dorsolateral</a:t>
            </a:r>
            <a:r>
              <a:rPr lang="en-US" dirty="0" smtClean="0"/>
              <a:t>-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err="1" smtClean="0"/>
              <a:t>dopamina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- </a:t>
            </a:r>
            <a:r>
              <a:rPr lang="en-US" b="1" dirty="0" err="1" smtClean="0">
                <a:solidFill>
                  <a:srgbClr val="008000"/>
                </a:solidFill>
              </a:rPr>
              <a:t>Funções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executivas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relacionadas</a:t>
            </a:r>
            <a:r>
              <a:rPr lang="en-US" b="1" dirty="0" smtClean="0">
                <a:solidFill>
                  <a:srgbClr val="008000"/>
                </a:solidFill>
              </a:rPr>
              <a:t>- </a:t>
            </a:r>
            <a:r>
              <a:rPr lang="en-US" b="1" dirty="0" err="1" smtClean="0">
                <a:solidFill>
                  <a:srgbClr val="008000"/>
                </a:solidFill>
              </a:rPr>
              <a:t>memória</a:t>
            </a:r>
            <a:r>
              <a:rPr lang="en-US" b="1" dirty="0" smtClean="0">
                <a:solidFill>
                  <a:srgbClr val="008000"/>
                </a:solidFill>
              </a:rPr>
              <a:t> de </a:t>
            </a:r>
            <a:r>
              <a:rPr lang="en-US" b="1" dirty="0" err="1" smtClean="0">
                <a:solidFill>
                  <a:srgbClr val="008000"/>
                </a:solidFill>
              </a:rPr>
              <a:t>trabalho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planejamento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mudança</a:t>
            </a:r>
            <a:r>
              <a:rPr lang="en-US" b="1" dirty="0" smtClean="0">
                <a:solidFill>
                  <a:srgbClr val="008000"/>
                </a:solidFill>
              </a:rPr>
              <a:t> de </a:t>
            </a:r>
            <a:r>
              <a:rPr lang="en-US" b="1" dirty="0" err="1" smtClean="0">
                <a:solidFill>
                  <a:srgbClr val="008000"/>
                </a:solidFill>
              </a:rPr>
              <a:t>tarefa</a:t>
            </a:r>
            <a:r>
              <a:rPr lang="en-US" b="1" dirty="0" smtClean="0">
                <a:solidFill>
                  <a:srgbClr val="008000"/>
                </a:solidFill>
              </a:rPr>
              <a:t>/</a:t>
            </a:r>
            <a:r>
              <a:rPr lang="en-US" b="1" dirty="0" err="1" smtClean="0">
                <a:solidFill>
                  <a:srgbClr val="008000"/>
                </a:solidFill>
              </a:rPr>
              <a:t>plano</a:t>
            </a:r>
            <a:endParaRPr lang="en-US" b="1" dirty="0">
              <a:solidFill>
                <a:srgbClr val="008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Orbital</a:t>
            </a:r>
            <a:r>
              <a:rPr lang="en-US" dirty="0" smtClean="0"/>
              <a:t>- </a:t>
            </a:r>
            <a:r>
              <a:rPr lang="en-US" dirty="0" err="1" smtClean="0"/>
              <a:t>afetado</a:t>
            </a:r>
            <a:r>
              <a:rPr lang="en-US" dirty="0" smtClean="0"/>
              <a:t> com a </a:t>
            </a:r>
            <a:r>
              <a:rPr lang="en-US" dirty="0" err="1" smtClean="0"/>
              <a:t>progressão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doença-</a:t>
            </a:r>
            <a:r>
              <a:rPr lang="en-US" b="1" dirty="0" err="1" smtClean="0">
                <a:solidFill>
                  <a:srgbClr val="008000"/>
                </a:solidFill>
              </a:rPr>
              <a:t>Funções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executivas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relacionadas-controle</a:t>
            </a:r>
            <a:r>
              <a:rPr lang="en-US" b="1" dirty="0" smtClean="0">
                <a:solidFill>
                  <a:srgbClr val="008000"/>
                </a:solidFill>
              </a:rPr>
              <a:t> do </a:t>
            </a:r>
            <a:r>
              <a:rPr lang="en-US" b="1" dirty="0" err="1" smtClean="0">
                <a:solidFill>
                  <a:srgbClr val="008000"/>
                </a:solidFill>
              </a:rPr>
              <a:t>comportamento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baseado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na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recompensa</a:t>
            </a:r>
            <a:r>
              <a:rPr lang="en-US" b="1" dirty="0" smtClean="0">
                <a:solidFill>
                  <a:srgbClr val="008000"/>
                </a:solidFill>
              </a:rPr>
              <a:t> e </a:t>
            </a:r>
            <a:r>
              <a:rPr lang="en-US" b="1" dirty="0" err="1" smtClean="0">
                <a:solidFill>
                  <a:srgbClr val="008000"/>
                </a:solidFill>
              </a:rPr>
              <a:t>administração</a:t>
            </a:r>
            <a:r>
              <a:rPr lang="en-US" b="1" dirty="0" smtClean="0">
                <a:solidFill>
                  <a:srgbClr val="008000"/>
                </a:solidFill>
              </a:rPr>
              <a:t> do </a:t>
            </a:r>
            <a:r>
              <a:rPr lang="en-US" b="1" dirty="0" err="1" smtClean="0">
                <a:solidFill>
                  <a:srgbClr val="008000"/>
                </a:solidFill>
              </a:rPr>
              <a:t>risco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b="1" dirty="0" err="1" smtClean="0">
                <a:solidFill>
                  <a:srgbClr val="008000"/>
                </a:solidFill>
              </a:rPr>
              <a:t>Cíngulado</a:t>
            </a:r>
            <a:r>
              <a:rPr lang="en-US" b="1" dirty="0" smtClean="0">
                <a:solidFill>
                  <a:srgbClr val="008000"/>
                </a:solidFill>
              </a:rPr>
              <a:t> anterior</a:t>
            </a:r>
            <a:r>
              <a:rPr lang="en-US" dirty="0" smtClean="0"/>
              <a:t>- - </a:t>
            </a:r>
            <a:r>
              <a:rPr lang="en-US" b="1" dirty="0" err="1" smtClean="0">
                <a:solidFill>
                  <a:srgbClr val="008000"/>
                </a:solidFill>
              </a:rPr>
              <a:t>Funções-planejamento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tomada</a:t>
            </a:r>
            <a:r>
              <a:rPr lang="en-US" b="1" dirty="0" smtClean="0">
                <a:solidFill>
                  <a:srgbClr val="008000"/>
                </a:solidFill>
              </a:rPr>
              <a:t> de </a:t>
            </a:r>
            <a:r>
              <a:rPr lang="en-US" b="1" dirty="0" err="1" smtClean="0">
                <a:solidFill>
                  <a:srgbClr val="008000"/>
                </a:solidFill>
              </a:rPr>
              <a:t>decisões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4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8756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Disfunção</a:t>
            </a:r>
            <a:r>
              <a:rPr lang="en-US" sz="2800" dirty="0" smtClean="0"/>
              <a:t> </a:t>
            </a:r>
            <a:r>
              <a:rPr lang="en-US" sz="2800" dirty="0" err="1" smtClean="0"/>
              <a:t>executiva</a:t>
            </a:r>
            <a:r>
              <a:rPr lang="en-US" sz="2800" dirty="0" smtClean="0"/>
              <a:t>  X </a:t>
            </a:r>
            <a:r>
              <a:rPr lang="en-US" sz="2800" dirty="0" err="1" smtClean="0"/>
              <a:t>demência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DP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déficits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executivos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mediados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variações</a:t>
            </a:r>
            <a:r>
              <a:rPr lang="en-US" sz="2000" dirty="0" smtClean="0"/>
              <a:t> da </a:t>
            </a:r>
            <a:r>
              <a:rPr lang="en-US" sz="2000" dirty="0" err="1" smtClean="0"/>
              <a:t>atividade</a:t>
            </a:r>
            <a:r>
              <a:rPr lang="en-US" sz="2000" dirty="0" smtClean="0"/>
              <a:t> </a:t>
            </a:r>
            <a:r>
              <a:rPr lang="en-US" sz="2000" dirty="0" err="1" smtClean="0"/>
              <a:t>dopaminérgica</a:t>
            </a:r>
            <a:r>
              <a:rPr lang="en-US" sz="2000" dirty="0" smtClean="0"/>
              <a:t> </a:t>
            </a:r>
            <a:r>
              <a:rPr lang="en-US" sz="2000" dirty="0" err="1" smtClean="0"/>
              <a:t>nas</a:t>
            </a:r>
            <a:r>
              <a:rPr lang="en-US" sz="2000" dirty="0" smtClean="0"/>
              <a:t> </a:t>
            </a:r>
            <a:r>
              <a:rPr lang="en-US" sz="2000" dirty="0" err="1" smtClean="0"/>
              <a:t>regiões</a:t>
            </a:r>
            <a:r>
              <a:rPr lang="en-US" sz="2000" dirty="0" smtClean="0"/>
              <a:t> </a:t>
            </a:r>
            <a:r>
              <a:rPr lang="en-US" sz="2000" dirty="0" err="1" smtClean="0"/>
              <a:t>frontais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59548" y="6231498"/>
            <a:ext cx="42340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Arial"/>
                <a:cs typeface="Arial"/>
              </a:rPr>
              <a:t>Galpern</a:t>
            </a:r>
            <a:r>
              <a:rPr lang="en-US" sz="1400" i="1" dirty="0">
                <a:latin typeface="Arial"/>
                <a:cs typeface="Arial"/>
              </a:rPr>
              <a:t> and </a:t>
            </a:r>
            <a:r>
              <a:rPr lang="en-US" sz="1400" i="1" dirty="0" smtClean="0">
                <a:latin typeface="Arial"/>
                <a:cs typeface="Arial"/>
              </a:rPr>
              <a:t>Lang.</a:t>
            </a:r>
            <a:r>
              <a:rPr lang="de-DE" sz="1400" i="1" dirty="0" smtClean="0">
                <a:latin typeface="Arial"/>
                <a:cs typeface="Arial"/>
              </a:rPr>
              <a:t> </a:t>
            </a:r>
            <a:r>
              <a:rPr lang="de-DE" sz="1400" i="1" dirty="0">
                <a:latin typeface="Arial"/>
                <a:cs typeface="Arial"/>
              </a:rPr>
              <a:t>Ann </a:t>
            </a:r>
            <a:r>
              <a:rPr lang="de-DE" sz="1400" i="1" dirty="0" err="1">
                <a:latin typeface="Arial"/>
                <a:cs typeface="Arial"/>
              </a:rPr>
              <a:t>Neurol</a:t>
            </a:r>
            <a:r>
              <a:rPr lang="de-DE" sz="1400" i="1" dirty="0">
                <a:latin typeface="Arial"/>
                <a:cs typeface="Arial"/>
              </a:rPr>
              <a:t>. </a:t>
            </a:r>
            <a:r>
              <a:rPr lang="de-DE" sz="1400" i="1" dirty="0" smtClean="0">
                <a:latin typeface="Arial"/>
                <a:cs typeface="Arial"/>
              </a:rPr>
              <a:t>2006;59</a:t>
            </a:r>
            <a:r>
              <a:rPr lang="de-DE" sz="1400" i="1" dirty="0">
                <a:latin typeface="Arial"/>
                <a:cs typeface="Arial"/>
              </a:rPr>
              <a:t>(3):449-58</a:t>
            </a:r>
            <a:endParaRPr lang="en-US" sz="1400" i="1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74" y="2805186"/>
            <a:ext cx="5872403" cy="29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7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7541</TotalTime>
  <Words>2198</Words>
  <Application>Microsoft Macintosh PowerPoint</Application>
  <PresentationFormat>On-screen Show (4:3)</PresentationFormat>
  <Paragraphs>206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Pixel</vt:lpstr>
      <vt:lpstr>MEMÓRIA  NA DOENÇA DE PARKINSON</vt:lpstr>
      <vt:lpstr>Demência-definição DSM–IV </vt:lpstr>
      <vt:lpstr>Comprometimento da cognição na DP</vt:lpstr>
      <vt:lpstr>      DEMÊNCIA DOS CORPOS DE LEWY- SINUCLEINOPATIA </vt:lpstr>
      <vt:lpstr>O que causa o comprometimento da cognição na DP?</vt:lpstr>
      <vt:lpstr>Funções executivas</vt:lpstr>
      <vt:lpstr>Vias da motivação</vt:lpstr>
      <vt:lpstr>Circuitos  dopaminérgicos relacionados ao comprometimento não motor na DP</vt:lpstr>
      <vt:lpstr>Disfunção executiva  X demência na DP</vt:lpstr>
      <vt:lpstr>Disfunção noradrenérgica e serotoninérgica na DP</vt:lpstr>
      <vt:lpstr>Disfunção da acetilcolina causa comprometimento cognitivo na DP</vt:lpstr>
      <vt:lpstr>Comprometimento cognitivo subcortical?</vt:lpstr>
      <vt:lpstr>         Comprometimento cognitivo leve na DP</vt:lpstr>
      <vt:lpstr>Comprometimento cognitivo leve na DP</vt:lpstr>
      <vt:lpstr>Tipos de comprometimento cognitivo leve na DP</vt:lpstr>
      <vt:lpstr>Funções cognitivas durante a evolução da DP</vt:lpstr>
      <vt:lpstr>Funções cognitivas durante a evolução da DP</vt:lpstr>
      <vt:lpstr>Instrumentos diagnósticos</vt:lpstr>
      <vt:lpstr>Montreal Cognitive Assessment- MOCA</vt:lpstr>
      <vt:lpstr>Montreal Cognitive Assessment- MOCA</vt:lpstr>
      <vt:lpstr>Montreal Cognitive Assessment- MOCA</vt:lpstr>
      <vt:lpstr>Outras causas de comprometimento cognitivo associado à DP</vt:lpstr>
      <vt:lpstr>Tratamento da disfunção cognitiva dopaminérgica </vt:lpstr>
      <vt:lpstr>Tratamento da deficiência noradrenérgica </vt:lpstr>
      <vt:lpstr>Tratamento da disfunção colinérgica</vt:lpstr>
      <vt:lpstr>Inibidores da colinesterase na demência dos corpos de Lewy, demência e comprometimento cognitivo na DP </vt:lpstr>
      <vt:lpstr>Pacientes com maior risco de demência na DP</vt:lpstr>
      <vt:lpstr>Fatores de risco para demência na DP</vt:lpstr>
      <vt:lpstr>Impacto do comprometimento da cognição na DP</vt:lpstr>
      <vt:lpstr>PowerPoint Presentation</vt:lpstr>
      <vt:lpstr>Conclusões</vt:lpstr>
      <vt:lpstr>PowerPoint Presentation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DEMÊNCIA  NA DOENÇA DE PARKINSON</dc:title>
  <dc:creator>ELIZABETH QUAGLIATO</dc:creator>
  <cp:lastModifiedBy>ELIZABETH QUAGLIATO</cp:lastModifiedBy>
  <cp:revision>182</cp:revision>
  <dcterms:created xsi:type="dcterms:W3CDTF">2012-07-09T18:20:32Z</dcterms:created>
  <dcterms:modified xsi:type="dcterms:W3CDTF">2015-02-19T00:42:17Z</dcterms:modified>
</cp:coreProperties>
</file>